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7"/>
  </p:sldMasterIdLst>
  <p:notesMasterIdLst>
    <p:notesMasterId r:id="rId45"/>
  </p:notesMasterIdLst>
  <p:sldIdLst>
    <p:sldId id="286" r:id="rId8"/>
    <p:sldId id="1070" r:id="rId9"/>
    <p:sldId id="1071" r:id="rId10"/>
    <p:sldId id="1072" r:id="rId11"/>
    <p:sldId id="1073" r:id="rId12"/>
    <p:sldId id="1075" r:id="rId13"/>
    <p:sldId id="1076" r:id="rId14"/>
    <p:sldId id="21584" r:id="rId15"/>
    <p:sldId id="1074" r:id="rId16"/>
    <p:sldId id="1077" r:id="rId17"/>
    <p:sldId id="1079" r:id="rId18"/>
    <p:sldId id="21585" r:id="rId19"/>
    <p:sldId id="1096" r:id="rId20"/>
    <p:sldId id="1100" r:id="rId21"/>
    <p:sldId id="1101" r:id="rId22"/>
    <p:sldId id="1097" r:id="rId23"/>
    <p:sldId id="1102" r:id="rId24"/>
    <p:sldId id="1098" r:id="rId25"/>
    <p:sldId id="1099" r:id="rId26"/>
    <p:sldId id="1103" r:id="rId27"/>
    <p:sldId id="1082" r:id="rId28"/>
    <p:sldId id="1083" r:id="rId29"/>
    <p:sldId id="1084" r:id="rId30"/>
    <p:sldId id="1085" r:id="rId31"/>
    <p:sldId id="1089" r:id="rId32"/>
    <p:sldId id="1086" r:id="rId33"/>
    <p:sldId id="1087" r:id="rId34"/>
    <p:sldId id="1088" r:id="rId35"/>
    <p:sldId id="1105" r:id="rId36"/>
    <p:sldId id="1002" r:id="rId37"/>
    <p:sldId id="21586" r:id="rId38"/>
    <p:sldId id="21587" r:id="rId39"/>
    <p:sldId id="1090" r:id="rId40"/>
    <p:sldId id="1091" r:id="rId41"/>
    <p:sldId id="1092" r:id="rId42"/>
    <p:sldId id="1104" r:id="rId43"/>
    <p:sldId id="1093" r:id="rId44"/>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ECEFDC0-9043-8F4C-9AB8-B669A52BEE11}">
          <p14:sldIdLst>
            <p14:sldId id="286"/>
            <p14:sldId id="1070"/>
            <p14:sldId id="1071"/>
            <p14:sldId id="1072"/>
            <p14:sldId id="1073"/>
            <p14:sldId id="1075"/>
            <p14:sldId id="1076"/>
            <p14:sldId id="21584"/>
            <p14:sldId id="1074"/>
            <p14:sldId id="1077"/>
            <p14:sldId id="1079"/>
            <p14:sldId id="21585"/>
            <p14:sldId id="1096"/>
            <p14:sldId id="1100"/>
            <p14:sldId id="1101"/>
            <p14:sldId id="1097"/>
            <p14:sldId id="1102"/>
            <p14:sldId id="1098"/>
            <p14:sldId id="1099"/>
            <p14:sldId id="1103"/>
            <p14:sldId id="1082"/>
            <p14:sldId id="1083"/>
            <p14:sldId id="1084"/>
            <p14:sldId id="1085"/>
            <p14:sldId id="1089"/>
            <p14:sldId id="1086"/>
            <p14:sldId id="1087"/>
            <p14:sldId id="1088"/>
            <p14:sldId id="1105"/>
            <p14:sldId id="1002"/>
            <p14:sldId id="21586"/>
            <p14:sldId id="21587"/>
            <p14:sldId id="1090"/>
            <p14:sldId id="1091"/>
            <p14:sldId id="1092"/>
            <p14:sldId id="1104"/>
            <p14:sldId id="1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537"/>
    <a:srgbClr val="F25D0D"/>
    <a:srgbClr val="007585"/>
    <a:srgbClr val="D12258"/>
    <a:srgbClr val="A71B70"/>
    <a:srgbClr val="28B0C3"/>
    <a:srgbClr val="E5EFF0"/>
    <a:srgbClr val="46535E"/>
    <a:srgbClr val="012774"/>
    <a:srgbClr val="0051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4DE31-1675-4BE5-B0BE-CC59A264EC01}" v="6" dt="2023-09-12T14:23:01.575"/>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91657" autoAdjust="0"/>
  </p:normalViewPr>
  <p:slideViewPr>
    <p:cSldViewPr snapToGrid="0" snapToObjects="1">
      <p:cViewPr varScale="1">
        <p:scale>
          <a:sx n="53" d="100"/>
          <a:sy n="53" d="100"/>
        </p:scale>
        <p:origin x="684" y="90"/>
      </p:cViewPr>
      <p:guideLst/>
    </p:cSldViewPr>
  </p:slideViewPr>
  <p:notesTextViewPr>
    <p:cViewPr>
      <p:scale>
        <a:sx n="1" d="1"/>
        <a:sy n="1" d="1"/>
      </p:scale>
      <p:origin x="0" y="0"/>
    </p:cViewPr>
  </p:notesTextViewPr>
  <p:sorterViewPr>
    <p:cViewPr varScale="1">
      <p:scale>
        <a:sx n="1" d="1"/>
        <a:sy n="1" d="1"/>
      </p:scale>
      <p:origin x="0" y="-132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D&amp;O cases in Norwegian courts in the period </a:t>
            </a:r>
            <a:r>
              <a:rPr lang="en-US" b="1" baseline="0" dirty="0"/>
              <a:t>2000-2015 (150) versus 2018 (105</a:t>
            </a:r>
            <a:r>
              <a:rPr lang="en-US" baseline="0" dirty="0"/>
              <a: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doughnutChart>
        <c:varyColors val="1"/>
        <c:ser>
          <c:idx val="0"/>
          <c:order val="0"/>
          <c:tx>
            <c:strRef>
              <c:f>Sheet1!$B$1</c:f>
              <c:strCache>
                <c:ptCount val="1"/>
                <c:pt idx="0">
                  <c:v>Sales</c:v>
                </c:pt>
              </c:strCache>
            </c:strRef>
          </c:tx>
          <c:dPt>
            <c:idx val="0"/>
            <c:bubble3D val="0"/>
            <c:explosion val="1"/>
            <c:spPr>
              <a:solidFill>
                <a:schemeClr val="accent1"/>
              </a:solidFill>
              <a:ln w="19050">
                <a:solidFill>
                  <a:schemeClr val="lt1"/>
                </a:solidFill>
              </a:ln>
              <a:effectLst/>
            </c:spPr>
            <c:extLst>
              <c:ext xmlns:c16="http://schemas.microsoft.com/office/drawing/2014/chart" uri="{C3380CC4-5D6E-409C-BE32-E72D297353CC}">
                <c16:uniqueId val="{00000001-2515-422E-91C6-E652AFA892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BB-4F42-B080-AFB7BAD1A854}"/>
              </c:ext>
            </c:extLst>
          </c:dPt>
          <c:cat>
            <c:strRef>
              <c:f>Sheet1!$A$2:$A$3</c:f>
              <c:strCache>
                <c:ptCount val="2"/>
                <c:pt idx="0">
                  <c:v>2018</c:v>
                </c:pt>
                <c:pt idx="1">
                  <c:v>2000-2015</c:v>
                </c:pt>
              </c:strCache>
            </c:strRef>
          </c:cat>
          <c:val>
            <c:numRef>
              <c:f>Sheet1!$B$2:$B$3</c:f>
              <c:numCache>
                <c:formatCode>General</c:formatCode>
                <c:ptCount val="2"/>
                <c:pt idx="0">
                  <c:v>105</c:v>
                </c:pt>
                <c:pt idx="1">
                  <c:v>150</c:v>
                </c:pt>
              </c:numCache>
            </c:numRef>
          </c:val>
          <c:extLst>
            <c:ext xmlns:c16="http://schemas.microsoft.com/office/drawing/2014/chart" uri="{C3380CC4-5D6E-409C-BE32-E72D297353CC}">
              <c16:uniqueId val="{00000000-2515-422E-91C6-E652AFA8922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03676B-3901-47A6-B197-131E4D1F8872}"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DC7CC3E8-414B-44B7-BE00-83BD8F1190BA}">
      <dgm:prSet phldrT="[Text]"/>
      <dgm:spPr/>
      <dgm:t>
        <a:bodyPr/>
        <a:lstStyle/>
        <a:p>
          <a:r>
            <a:rPr lang="nb-NO" dirty="0" err="1"/>
            <a:t>that</a:t>
          </a:r>
          <a:r>
            <a:rPr lang="nb-NO" dirty="0"/>
            <a:t> </a:t>
          </a:r>
          <a:r>
            <a:rPr lang="nb-NO" dirty="0" err="1"/>
            <a:t>the</a:t>
          </a:r>
          <a:r>
            <a:rPr lang="nb-NO" dirty="0"/>
            <a:t> </a:t>
          </a:r>
          <a:r>
            <a:rPr lang="nb-NO" dirty="0" err="1"/>
            <a:t>director</a:t>
          </a:r>
          <a:r>
            <a:rPr lang="nb-NO" dirty="0"/>
            <a:t> </a:t>
          </a:r>
        </a:p>
        <a:p>
          <a:r>
            <a:rPr lang="nb-NO" dirty="0" err="1"/>
            <a:t>owed</a:t>
          </a:r>
          <a:r>
            <a:rPr lang="nb-NO" dirty="0"/>
            <a:t> a </a:t>
          </a:r>
          <a:r>
            <a:rPr lang="nb-NO" dirty="0" err="1"/>
            <a:t>fiduciary</a:t>
          </a:r>
          <a:r>
            <a:rPr lang="nb-NO" dirty="0"/>
            <a:t> </a:t>
          </a:r>
          <a:r>
            <a:rPr lang="nb-NO" dirty="0" err="1"/>
            <a:t>duty</a:t>
          </a:r>
          <a:r>
            <a:rPr lang="nb-NO" dirty="0"/>
            <a:t> </a:t>
          </a:r>
        </a:p>
        <a:p>
          <a:r>
            <a:rPr lang="nb-NO" dirty="0"/>
            <a:t>to </a:t>
          </a:r>
          <a:r>
            <a:rPr lang="nb-NO" dirty="0" err="1"/>
            <a:t>the</a:t>
          </a:r>
          <a:r>
            <a:rPr lang="nb-NO" dirty="0"/>
            <a:t> </a:t>
          </a:r>
          <a:r>
            <a:rPr lang="nb-NO" dirty="0" err="1"/>
            <a:t>injured</a:t>
          </a:r>
          <a:r>
            <a:rPr lang="nb-NO" dirty="0"/>
            <a:t> party; </a:t>
          </a:r>
        </a:p>
      </dgm:t>
    </dgm:pt>
    <dgm:pt modelId="{457CEC08-1B29-41AA-BD67-0B32F70057C7}" type="parTrans" cxnId="{613F54B2-AB9A-4C74-A0BF-DB6215BB8551}">
      <dgm:prSet/>
      <dgm:spPr/>
      <dgm:t>
        <a:bodyPr/>
        <a:lstStyle/>
        <a:p>
          <a:endParaRPr lang="nb-NO"/>
        </a:p>
      </dgm:t>
    </dgm:pt>
    <dgm:pt modelId="{EF892B1D-57DB-410E-89F3-10E947A2A50A}" type="sibTrans" cxnId="{613F54B2-AB9A-4C74-A0BF-DB6215BB8551}">
      <dgm:prSet/>
      <dgm:spPr/>
      <dgm:t>
        <a:bodyPr/>
        <a:lstStyle/>
        <a:p>
          <a:endParaRPr lang="nb-NO"/>
        </a:p>
      </dgm:t>
    </dgm:pt>
    <dgm:pt modelId="{E5FD0F72-C8A2-4B1D-9517-2CAAE127E5A0}">
      <dgm:prSet phldrT="[Text]"/>
      <dgm:spPr/>
      <dgm:t>
        <a:bodyPr/>
        <a:lstStyle/>
        <a:p>
          <a:r>
            <a:rPr lang="nb-NO" dirty="0" err="1"/>
            <a:t>there</a:t>
          </a:r>
          <a:r>
            <a:rPr lang="nb-NO" dirty="0"/>
            <a:t> </a:t>
          </a:r>
          <a:r>
            <a:rPr lang="nb-NO" dirty="0" err="1"/>
            <a:t>was</a:t>
          </a:r>
          <a:r>
            <a:rPr lang="nb-NO" dirty="0"/>
            <a:t> a </a:t>
          </a:r>
          <a:r>
            <a:rPr lang="nb-NO" dirty="0" err="1"/>
            <a:t>breach</a:t>
          </a:r>
          <a:r>
            <a:rPr lang="nb-NO" dirty="0"/>
            <a:t> </a:t>
          </a:r>
        </a:p>
        <a:p>
          <a:r>
            <a:rPr lang="nb-NO" dirty="0" err="1"/>
            <a:t>of</a:t>
          </a:r>
          <a:r>
            <a:rPr lang="nb-NO" dirty="0"/>
            <a:t> </a:t>
          </a:r>
          <a:r>
            <a:rPr lang="nb-NO" dirty="0" err="1"/>
            <a:t>the</a:t>
          </a:r>
          <a:r>
            <a:rPr lang="nb-NO" dirty="0"/>
            <a:t> </a:t>
          </a:r>
          <a:r>
            <a:rPr lang="nb-NO" dirty="0" err="1"/>
            <a:t>fiduciary</a:t>
          </a:r>
          <a:r>
            <a:rPr lang="nb-NO" dirty="0"/>
            <a:t> </a:t>
          </a:r>
        </a:p>
        <a:p>
          <a:r>
            <a:rPr lang="nb-NO" dirty="0" err="1"/>
            <a:t>duty</a:t>
          </a:r>
          <a:r>
            <a:rPr lang="nb-NO" dirty="0"/>
            <a:t>; and</a:t>
          </a:r>
        </a:p>
      </dgm:t>
    </dgm:pt>
    <dgm:pt modelId="{B5FF931C-629A-48BE-9D44-5A80E87869FC}" type="parTrans" cxnId="{8F61B796-218E-4D30-9839-86B2F67F5DE6}">
      <dgm:prSet/>
      <dgm:spPr/>
      <dgm:t>
        <a:bodyPr/>
        <a:lstStyle/>
        <a:p>
          <a:endParaRPr lang="nb-NO"/>
        </a:p>
      </dgm:t>
    </dgm:pt>
    <dgm:pt modelId="{C0DEE7C8-84AC-4501-868D-175DE664C61B}" type="sibTrans" cxnId="{8F61B796-218E-4D30-9839-86B2F67F5DE6}">
      <dgm:prSet/>
      <dgm:spPr/>
      <dgm:t>
        <a:bodyPr/>
        <a:lstStyle/>
        <a:p>
          <a:endParaRPr lang="nb-NO"/>
        </a:p>
      </dgm:t>
    </dgm:pt>
    <dgm:pt modelId="{D036DEB5-4466-447C-A903-1766A8A02E2F}">
      <dgm:prSet phldrT="[Text]"/>
      <dgm:spPr/>
      <dgm:t>
        <a:bodyPr/>
        <a:lstStyle/>
        <a:p>
          <a:r>
            <a:rPr lang="nb-NO" dirty="0" err="1"/>
            <a:t>that</a:t>
          </a:r>
          <a:r>
            <a:rPr lang="nb-NO" dirty="0"/>
            <a:t> </a:t>
          </a:r>
          <a:r>
            <a:rPr lang="nb-NO" dirty="0" err="1"/>
            <a:t>the</a:t>
          </a:r>
          <a:r>
            <a:rPr lang="nb-NO" dirty="0"/>
            <a:t> </a:t>
          </a:r>
          <a:r>
            <a:rPr lang="nb-NO" dirty="0" err="1"/>
            <a:t>injured</a:t>
          </a:r>
          <a:r>
            <a:rPr lang="nb-NO" dirty="0"/>
            <a:t> party </a:t>
          </a:r>
        </a:p>
        <a:p>
          <a:r>
            <a:rPr lang="nb-NO" dirty="0" err="1"/>
            <a:t>suffered</a:t>
          </a:r>
          <a:r>
            <a:rPr lang="nb-NO" dirty="0"/>
            <a:t> </a:t>
          </a:r>
          <a:r>
            <a:rPr lang="nb-NO" dirty="0" err="1"/>
            <a:t>damages</a:t>
          </a:r>
          <a:r>
            <a:rPr lang="nb-NO" dirty="0"/>
            <a:t> </a:t>
          </a:r>
        </a:p>
        <a:p>
          <a:r>
            <a:rPr lang="nb-NO" dirty="0" err="1"/>
            <a:t>caused</a:t>
          </a:r>
          <a:r>
            <a:rPr lang="nb-NO" dirty="0"/>
            <a:t> by </a:t>
          </a:r>
          <a:r>
            <a:rPr lang="nb-NO" dirty="0" err="1"/>
            <a:t>the</a:t>
          </a:r>
          <a:r>
            <a:rPr lang="nb-NO" dirty="0"/>
            <a:t> </a:t>
          </a:r>
          <a:r>
            <a:rPr lang="nb-NO" dirty="0" err="1"/>
            <a:t>breach</a:t>
          </a:r>
          <a:endParaRPr lang="nb-NO" dirty="0"/>
        </a:p>
      </dgm:t>
    </dgm:pt>
    <dgm:pt modelId="{271F54E1-8141-4814-9776-D4D7AABD33D3}" type="parTrans" cxnId="{46508503-7306-492D-9CD3-5ECA113279D0}">
      <dgm:prSet/>
      <dgm:spPr/>
      <dgm:t>
        <a:bodyPr/>
        <a:lstStyle/>
        <a:p>
          <a:endParaRPr lang="nb-NO"/>
        </a:p>
      </dgm:t>
    </dgm:pt>
    <dgm:pt modelId="{826CE2D8-3499-485F-BB7C-642149026BFA}" type="sibTrans" cxnId="{46508503-7306-492D-9CD3-5ECA113279D0}">
      <dgm:prSet/>
      <dgm:spPr/>
      <dgm:t>
        <a:bodyPr/>
        <a:lstStyle/>
        <a:p>
          <a:endParaRPr lang="nb-NO"/>
        </a:p>
      </dgm:t>
    </dgm:pt>
    <dgm:pt modelId="{CE31713F-F170-49D9-84BB-E5109534F0C1}" type="pres">
      <dgm:prSet presAssocID="{F303676B-3901-47A6-B197-131E4D1F8872}" presName="Name0" presStyleCnt="0">
        <dgm:presLayoutVars>
          <dgm:dir/>
          <dgm:resizeHandles val="exact"/>
        </dgm:presLayoutVars>
      </dgm:prSet>
      <dgm:spPr/>
    </dgm:pt>
    <dgm:pt modelId="{B636A38E-F7F4-48A0-BB8A-6BB11EE668E6}" type="pres">
      <dgm:prSet presAssocID="{DC7CC3E8-414B-44B7-BE00-83BD8F1190BA}" presName="composite" presStyleCnt="0"/>
      <dgm:spPr/>
    </dgm:pt>
    <dgm:pt modelId="{BAD9D1E7-B6E3-400B-9F43-1D5AE0BDB610}" type="pres">
      <dgm:prSet presAssocID="{DC7CC3E8-414B-44B7-BE00-83BD8F1190BA}" presName="bgChev" presStyleLbl="node1" presStyleIdx="0" presStyleCnt="3"/>
      <dgm:spPr/>
    </dgm:pt>
    <dgm:pt modelId="{F66D2365-C072-46DA-B1A9-81052F6D2F21}" type="pres">
      <dgm:prSet presAssocID="{DC7CC3E8-414B-44B7-BE00-83BD8F1190BA}" presName="txNode" presStyleLbl="fgAcc1" presStyleIdx="0" presStyleCnt="3">
        <dgm:presLayoutVars>
          <dgm:bulletEnabled val="1"/>
        </dgm:presLayoutVars>
      </dgm:prSet>
      <dgm:spPr/>
    </dgm:pt>
    <dgm:pt modelId="{0EEC6689-6AE4-4D5B-9F06-076FC191466F}" type="pres">
      <dgm:prSet presAssocID="{EF892B1D-57DB-410E-89F3-10E947A2A50A}" presName="compositeSpace" presStyleCnt="0"/>
      <dgm:spPr/>
    </dgm:pt>
    <dgm:pt modelId="{EAB394CF-0CF9-432D-8C4C-12E9DF011ED0}" type="pres">
      <dgm:prSet presAssocID="{E5FD0F72-C8A2-4B1D-9517-2CAAE127E5A0}" presName="composite" presStyleCnt="0"/>
      <dgm:spPr/>
    </dgm:pt>
    <dgm:pt modelId="{08C0451F-E9D0-4D41-A49B-C71FFCFF8445}" type="pres">
      <dgm:prSet presAssocID="{E5FD0F72-C8A2-4B1D-9517-2CAAE127E5A0}" presName="bgChev" presStyleLbl="node1" presStyleIdx="1" presStyleCnt="3"/>
      <dgm:spPr/>
    </dgm:pt>
    <dgm:pt modelId="{7CF005D8-D7CA-4D4F-B95E-DB8D5537AC70}" type="pres">
      <dgm:prSet presAssocID="{E5FD0F72-C8A2-4B1D-9517-2CAAE127E5A0}" presName="txNode" presStyleLbl="fgAcc1" presStyleIdx="1" presStyleCnt="3">
        <dgm:presLayoutVars>
          <dgm:bulletEnabled val="1"/>
        </dgm:presLayoutVars>
      </dgm:prSet>
      <dgm:spPr/>
    </dgm:pt>
    <dgm:pt modelId="{98AB0528-FE8B-4484-81B2-58F38F1DA821}" type="pres">
      <dgm:prSet presAssocID="{C0DEE7C8-84AC-4501-868D-175DE664C61B}" presName="compositeSpace" presStyleCnt="0"/>
      <dgm:spPr/>
    </dgm:pt>
    <dgm:pt modelId="{BB9D3961-05AE-4825-B790-E69DB0EC01D5}" type="pres">
      <dgm:prSet presAssocID="{D036DEB5-4466-447C-A903-1766A8A02E2F}" presName="composite" presStyleCnt="0"/>
      <dgm:spPr/>
    </dgm:pt>
    <dgm:pt modelId="{C3FA1B21-AB72-4E27-BE52-2D03ACFF6A02}" type="pres">
      <dgm:prSet presAssocID="{D036DEB5-4466-447C-A903-1766A8A02E2F}" presName="bgChev" presStyleLbl="node1" presStyleIdx="2" presStyleCnt="3"/>
      <dgm:spPr/>
    </dgm:pt>
    <dgm:pt modelId="{13AF678A-BE02-4B96-957D-A4AA7FEF90EB}" type="pres">
      <dgm:prSet presAssocID="{D036DEB5-4466-447C-A903-1766A8A02E2F}" presName="txNode" presStyleLbl="fgAcc1" presStyleIdx="2" presStyleCnt="3">
        <dgm:presLayoutVars>
          <dgm:bulletEnabled val="1"/>
        </dgm:presLayoutVars>
      </dgm:prSet>
      <dgm:spPr/>
    </dgm:pt>
  </dgm:ptLst>
  <dgm:cxnLst>
    <dgm:cxn modelId="{46508503-7306-492D-9CD3-5ECA113279D0}" srcId="{F303676B-3901-47A6-B197-131E4D1F8872}" destId="{D036DEB5-4466-447C-A903-1766A8A02E2F}" srcOrd="2" destOrd="0" parTransId="{271F54E1-8141-4814-9776-D4D7AABD33D3}" sibTransId="{826CE2D8-3499-485F-BB7C-642149026BFA}"/>
    <dgm:cxn modelId="{F921D805-9C1F-4006-93BB-06B65A9F4C04}" type="presOf" srcId="{F303676B-3901-47A6-B197-131E4D1F8872}" destId="{CE31713F-F170-49D9-84BB-E5109534F0C1}" srcOrd="0" destOrd="0" presId="urn:microsoft.com/office/officeart/2005/8/layout/chevronAccent+Icon"/>
    <dgm:cxn modelId="{3D03007D-017A-4AB8-9467-B6FBA56A68DD}" type="presOf" srcId="{E5FD0F72-C8A2-4B1D-9517-2CAAE127E5A0}" destId="{7CF005D8-D7CA-4D4F-B95E-DB8D5537AC70}" srcOrd="0" destOrd="0" presId="urn:microsoft.com/office/officeart/2005/8/layout/chevronAccent+Icon"/>
    <dgm:cxn modelId="{4E70D189-BC8B-4A51-8905-5354285F89C5}" type="presOf" srcId="{D036DEB5-4466-447C-A903-1766A8A02E2F}" destId="{13AF678A-BE02-4B96-957D-A4AA7FEF90EB}" srcOrd="0" destOrd="0" presId="urn:microsoft.com/office/officeart/2005/8/layout/chevronAccent+Icon"/>
    <dgm:cxn modelId="{8F61B796-218E-4D30-9839-86B2F67F5DE6}" srcId="{F303676B-3901-47A6-B197-131E4D1F8872}" destId="{E5FD0F72-C8A2-4B1D-9517-2CAAE127E5A0}" srcOrd="1" destOrd="0" parTransId="{B5FF931C-629A-48BE-9D44-5A80E87869FC}" sibTransId="{C0DEE7C8-84AC-4501-868D-175DE664C61B}"/>
    <dgm:cxn modelId="{596E26A9-245C-4F74-93B5-CF8B708D7403}" type="presOf" srcId="{DC7CC3E8-414B-44B7-BE00-83BD8F1190BA}" destId="{F66D2365-C072-46DA-B1A9-81052F6D2F21}" srcOrd="0" destOrd="0" presId="urn:microsoft.com/office/officeart/2005/8/layout/chevronAccent+Icon"/>
    <dgm:cxn modelId="{613F54B2-AB9A-4C74-A0BF-DB6215BB8551}" srcId="{F303676B-3901-47A6-B197-131E4D1F8872}" destId="{DC7CC3E8-414B-44B7-BE00-83BD8F1190BA}" srcOrd="0" destOrd="0" parTransId="{457CEC08-1B29-41AA-BD67-0B32F70057C7}" sibTransId="{EF892B1D-57DB-410E-89F3-10E947A2A50A}"/>
    <dgm:cxn modelId="{7DB2ADD6-9D63-4074-9E43-097926BF211B}" type="presParOf" srcId="{CE31713F-F170-49D9-84BB-E5109534F0C1}" destId="{B636A38E-F7F4-48A0-BB8A-6BB11EE668E6}" srcOrd="0" destOrd="0" presId="urn:microsoft.com/office/officeart/2005/8/layout/chevronAccent+Icon"/>
    <dgm:cxn modelId="{78035617-842A-4F32-AF28-AA5249029242}" type="presParOf" srcId="{B636A38E-F7F4-48A0-BB8A-6BB11EE668E6}" destId="{BAD9D1E7-B6E3-400B-9F43-1D5AE0BDB610}" srcOrd="0" destOrd="0" presId="urn:microsoft.com/office/officeart/2005/8/layout/chevronAccent+Icon"/>
    <dgm:cxn modelId="{FE5E948D-BEA1-4B54-B63B-94644E7E2A7D}" type="presParOf" srcId="{B636A38E-F7F4-48A0-BB8A-6BB11EE668E6}" destId="{F66D2365-C072-46DA-B1A9-81052F6D2F21}" srcOrd="1" destOrd="0" presId="urn:microsoft.com/office/officeart/2005/8/layout/chevronAccent+Icon"/>
    <dgm:cxn modelId="{76DDF8F9-E9B2-4319-9CFB-9A014BDAD51E}" type="presParOf" srcId="{CE31713F-F170-49D9-84BB-E5109534F0C1}" destId="{0EEC6689-6AE4-4D5B-9F06-076FC191466F}" srcOrd="1" destOrd="0" presId="urn:microsoft.com/office/officeart/2005/8/layout/chevronAccent+Icon"/>
    <dgm:cxn modelId="{238D6B04-189A-4949-BAC2-996B023BBF51}" type="presParOf" srcId="{CE31713F-F170-49D9-84BB-E5109534F0C1}" destId="{EAB394CF-0CF9-432D-8C4C-12E9DF011ED0}" srcOrd="2" destOrd="0" presId="urn:microsoft.com/office/officeart/2005/8/layout/chevronAccent+Icon"/>
    <dgm:cxn modelId="{4EA0898E-563F-4842-A1A7-7E39FF90D367}" type="presParOf" srcId="{EAB394CF-0CF9-432D-8C4C-12E9DF011ED0}" destId="{08C0451F-E9D0-4D41-A49B-C71FFCFF8445}" srcOrd="0" destOrd="0" presId="urn:microsoft.com/office/officeart/2005/8/layout/chevronAccent+Icon"/>
    <dgm:cxn modelId="{DDF0E448-B9CE-485E-9EFD-6098F1D44DD4}" type="presParOf" srcId="{EAB394CF-0CF9-432D-8C4C-12E9DF011ED0}" destId="{7CF005D8-D7CA-4D4F-B95E-DB8D5537AC70}" srcOrd="1" destOrd="0" presId="urn:microsoft.com/office/officeart/2005/8/layout/chevronAccent+Icon"/>
    <dgm:cxn modelId="{5CE8CA2E-66CB-46A3-BA6B-62374CF179A0}" type="presParOf" srcId="{CE31713F-F170-49D9-84BB-E5109534F0C1}" destId="{98AB0528-FE8B-4484-81B2-58F38F1DA821}" srcOrd="3" destOrd="0" presId="urn:microsoft.com/office/officeart/2005/8/layout/chevronAccent+Icon"/>
    <dgm:cxn modelId="{F6A377F8-43DC-45AF-9161-63E16F0D6D60}" type="presParOf" srcId="{CE31713F-F170-49D9-84BB-E5109534F0C1}" destId="{BB9D3961-05AE-4825-B790-E69DB0EC01D5}" srcOrd="4" destOrd="0" presId="urn:microsoft.com/office/officeart/2005/8/layout/chevronAccent+Icon"/>
    <dgm:cxn modelId="{CA1E8DE1-6388-4E8A-869D-13F9DAAAD42A}" type="presParOf" srcId="{BB9D3961-05AE-4825-B790-E69DB0EC01D5}" destId="{C3FA1B21-AB72-4E27-BE52-2D03ACFF6A02}" srcOrd="0" destOrd="0" presId="urn:microsoft.com/office/officeart/2005/8/layout/chevronAccent+Icon"/>
    <dgm:cxn modelId="{A4BDF203-8C1D-4EE9-90FF-64619E376E41}" type="presParOf" srcId="{BB9D3961-05AE-4825-B790-E69DB0EC01D5}" destId="{13AF678A-BE02-4B96-957D-A4AA7FEF90EB}"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D51C62-5298-4E04-B9A8-75CADFC6EE3D}" type="doc">
      <dgm:prSet loTypeId="urn:microsoft.com/office/officeart/2008/layout/AlternatingHexagons" loCatId="list" qsTypeId="urn:microsoft.com/office/officeart/2005/8/quickstyle/simple5" qsCatId="simple" csTypeId="urn:microsoft.com/office/officeart/2005/8/colors/accent3_2" csCatId="accent3" phldr="1"/>
      <dgm:spPr/>
      <dgm:t>
        <a:bodyPr/>
        <a:lstStyle/>
        <a:p>
          <a:endParaRPr lang="nb-NO"/>
        </a:p>
      </dgm:t>
    </dgm:pt>
    <dgm:pt modelId="{40CB5BE9-433E-498D-AD52-162D615316B7}">
      <dgm:prSet phldrT="[Text]" custT="1"/>
      <dgm:spPr/>
      <dgm:t>
        <a:bodyPr/>
        <a:lstStyle/>
        <a:p>
          <a:pPr>
            <a:lnSpc>
              <a:spcPct val="100000"/>
            </a:lnSpc>
          </a:pPr>
          <a:r>
            <a:rPr lang="nb-NO" sz="2800" b="1" dirty="0" err="1">
              <a:solidFill>
                <a:schemeClr val="tx1"/>
              </a:solidFill>
              <a:latin typeface="Helvetica Now Text" panose="020B0504030202020204" pitchFamily="34" charset="0"/>
            </a:rPr>
            <a:t>Officers</a:t>
          </a:r>
          <a:r>
            <a:rPr lang="nb-NO" sz="2800" b="1" dirty="0">
              <a:solidFill>
                <a:schemeClr val="tx1"/>
              </a:solidFill>
              <a:latin typeface="Helvetica Now Text" panose="020B0504030202020204" pitchFamily="34" charset="0"/>
            </a:rPr>
            <a:t> </a:t>
          </a:r>
          <a:r>
            <a:rPr lang="nb-NO" sz="2800" dirty="0">
              <a:solidFill>
                <a:schemeClr val="tx1"/>
              </a:solidFill>
              <a:latin typeface="Helvetica Now Text" panose="020B0504030202020204" pitchFamily="34" charset="0"/>
            </a:rPr>
            <a:t>/ managers </a:t>
          </a:r>
          <a:r>
            <a:rPr lang="nb-NO" sz="2800" dirty="0" err="1">
              <a:solidFill>
                <a:schemeClr val="tx1"/>
              </a:solidFill>
              <a:latin typeface="Helvetica Now Text" panose="020B0504030202020204" pitchFamily="34" charset="0"/>
            </a:rPr>
            <a:t>of</a:t>
          </a:r>
          <a:r>
            <a:rPr lang="nb-NO" sz="2800" dirty="0">
              <a:solidFill>
                <a:schemeClr val="tx1"/>
              </a:solidFill>
              <a:latin typeface="Helvetica Now Text" panose="020B0504030202020204" pitchFamily="34" charset="0"/>
            </a:rPr>
            <a:t> </a:t>
          </a:r>
          <a:r>
            <a:rPr lang="nb-NO" sz="2800" dirty="0" err="1">
              <a:solidFill>
                <a:schemeClr val="tx1"/>
              </a:solidFill>
              <a:latin typeface="Helvetica Now Text" panose="020B0504030202020204" pitchFamily="34" charset="0"/>
            </a:rPr>
            <a:t>the</a:t>
          </a:r>
          <a:r>
            <a:rPr lang="nb-NO" sz="2800" dirty="0">
              <a:solidFill>
                <a:schemeClr val="tx1"/>
              </a:solidFill>
              <a:latin typeface="Helvetica Now Text" panose="020B0504030202020204" pitchFamily="34" charset="0"/>
            </a:rPr>
            <a:t> </a:t>
          </a:r>
          <a:r>
            <a:rPr lang="nb-NO" sz="2800" dirty="0" err="1">
              <a:solidFill>
                <a:schemeClr val="tx1"/>
              </a:solidFill>
              <a:latin typeface="Helvetica Now Text" panose="020B0504030202020204" pitchFamily="34" charset="0"/>
            </a:rPr>
            <a:t>company</a:t>
          </a:r>
          <a:endParaRPr lang="nb-NO" sz="2800" dirty="0">
            <a:solidFill>
              <a:schemeClr val="tx1"/>
            </a:solidFill>
            <a:latin typeface="Helvetica Now Text" panose="020B0504030202020204" pitchFamily="34" charset="0"/>
          </a:endParaRPr>
        </a:p>
      </dgm:t>
    </dgm:pt>
    <dgm:pt modelId="{C43C4CC2-36BC-4FA7-B5C4-D88DF1A098FB}" type="parTrans" cxnId="{83938AF5-A5B3-47E8-BBCE-2DA0728E1C52}">
      <dgm:prSet/>
      <dgm:spPr/>
      <dgm:t>
        <a:bodyPr/>
        <a:lstStyle/>
        <a:p>
          <a:endParaRPr lang="nb-NO"/>
        </a:p>
      </dgm:t>
    </dgm:pt>
    <dgm:pt modelId="{6B5032A1-7233-45D3-AEBB-9B4E2F94EA62}" type="sibTrans" cxnId="{83938AF5-A5B3-47E8-BBCE-2DA0728E1C52}">
      <dgm:prSet custT="1"/>
      <dgm:spPr/>
      <dgm:t>
        <a:bodyPr/>
        <a:lstStyle/>
        <a:p>
          <a:r>
            <a:rPr lang="nb-NO" sz="2800" b="1" dirty="0">
              <a:solidFill>
                <a:schemeClr val="tx1"/>
              </a:solidFill>
              <a:latin typeface="Helvetica Now Text" panose="020B0504030202020204" pitchFamily="34" charset="0"/>
            </a:rPr>
            <a:t>Directors</a:t>
          </a:r>
          <a:r>
            <a:rPr lang="nb-NO" sz="2800" dirty="0">
              <a:solidFill>
                <a:schemeClr val="tx1"/>
              </a:solidFill>
              <a:latin typeface="Helvetica Now Text" panose="020B0504030202020204" pitchFamily="34" charset="0"/>
            </a:rPr>
            <a:t> </a:t>
          </a:r>
          <a:r>
            <a:rPr lang="nb-NO" sz="2800" dirty="0" err="1">
              <a:solidFill>
                <a:schemeClr val="tx1"/>
              </a:solidFill>
              <a:latin typeface="Helvetica Now Text" panose="020B0504030202020204" pitchFamily="34" charset="0"/>
            </a:rPr>
            <a:t>of</a:t>
          </a:r>
          <a:r>
            <a:rPr lang="nb-NO" sz="2800" dirty="0">
              <a:solidFill>
                <a:schemeClr val="tx1"/>
              </a:solidFill>
              <a:latin typeface="Helvetica Now Text" panose="020B0504030202020204" pitchFamily="34" charset="0"/>
            </a:rPr>
            <a:t> </a:t>
          </a:r>
          <a:r>
            <a:rPr lang="nb-NO" sz="2800" dirty="0" err="1">
              <a:solidFill>
                <a:schemeClr val="tx1"/>
              </a:solidFill>
              <a:latin typeface="Helvetica Now Text" panose="020B0504030202020204" pitchFamily="34" charset="0"/>
            </a:rPr>
            <a:t>the</a:t>
          </a:r>
          <a:r>
            <a:rPr lang="nb-NO" sz="2800" dirty="0">
              <a:solidFill>
                <a:schemeClr val="tx1"/>
              </a:solidFill>
              <a:latin typeface="Helvetica Now Text" panose="020B0504030202020204" pitchFamily="34" charset="0"/>
            </a:rPr>
            <a:t> Board</a:t>
          </a:r>
        </a:p>
      </dgm:t>
    </dgm:pt>
    <dgm:pt modelId="{A07BF6C1-DABE-443C-AD98-B1086FEE69CC}">
      <dgm:prSet phldrT="[Text]"/>
      <dgm:spPr/>
      <dgm:t>
        <a:bodyPr/>
        <a:lstStyle/>
        <a:p>
          <a:pPr>
            <a:lnSpc>
              <a:spcPct val="100000"/>
            </a:lnSpc>
          </a:pPr>
          <a:r>
            <a:rPr lang="nb-NO" b="1" dirty="0" err="1">
              <a:solidFill>
                <a:schemeClr val="tx1"/>
              </a:solidFill>
              <a:latin typeface="Helvetica Now Text" panose="020B0504030202020204" pitchFamily="34" charset="0"/>
            </a:rPr>
            <a:t>Employees</a:t>
          </a:r>
          <a:r>
            <a:rPr lang="nb-NO" dirty="0">
              <a:solidFill>
                <a:schemeClr val="tx1"/>
              </a:solidFill>
              <a:latin typeface="Helvetica Now Text" panose="020B0504030202020204" pitchFamily="34" charset="0"/>
            </a:rPr>
            <a:t> </a:t>
          </a:r>
          <a:r>
            <a:rPr lang="nb-NO" dirty="0" err="1">
              <a:solidFill>
                <a:schemeClr val="tx1"/>
              </a:solidFill>
              <a:latin typeface="Helvetica Now Text" panose="020B0504030202020204" pitchFamily="34" charset="0"/>
            </a:rPr>
            <a:t>who</a:t>
          </a:r>
          <a:r>
            <a:rPr lang="nb-NO" dirty="0">
              <a:solidFill>
                <a:schemeClr val="tx1"/>
              </a:solidFill>
              <a:latin typeface="Helvetica Now Text" panose="020B0504030202020204" pitchFamily="34" charset="0"/>
            </a:rPr>
            <a:t> </a:t>
          </a:r>
          <a:r>
            <a:rPr lang="nb-NO" dirty="0" err="1">
              <a:solidFill>
                <a:schemeClr val="tx1"/>
              </a:solidFill>
              <a:latin typeface="Helvetica Now Text" panose="020B0504030202020204" pitchFamily="34" charset="0"/>
            </a:rPr>
            <a:t>can</a:t>
          </a:r>
          <a:r>
            <a:rPr lang="nb-NO" dirty="0">
              <a:solidFill>
                <a:schemeClr val="tx1"/>
              </a:solidFill>
              <a:latin typeface="Helvetica Now Text" panose="020B0504030202020204" pitchFamily="34" charset="0"/>
            </a:rPr>
            <a:t> </a:t>
          </a:r>
          <a:r>
            <a:rPr lang="nb-NO" dirty="0" err="1">
              <a:solidFill>
                <a:schemeClr val="tx1"/>
              </a:solidFill>
              <a:latin typeface="Helvetica Now Text" panose="020B0504030202020204" pitchFamily="34" charset="0"/>
            </a:rPr>
            <a:t>incur</a:t>
          </a:r>
          <a:r>
            <a:rPr lang="nb-NO" dirty="0">
              <a:solidFill>
                <a:schemeClr val="tx1"/>
              </a:solidFill>
              <a:latin typeface="Helvetica Now Text" panose="020B0504030202020204" pitchFamily="34" charset="0"/>
            </a:rPr>
            <a:t> management </a:t>
          </a:r>
          <a:r>
            <a:rPr lang="nb-NO" dirty="0" err="1">
              <a:solidFill>
                <a:schemeClr val="tx1"/>
              </a:solidFill>
              <a:latin typeface="Helvetica Now Text" panose="020B0504030202020204" pitchFamily="34" charset="0"/>
            </a:rPr>
            <a:t>liability</a:t>
          </a:r>
          <a:endParaRPr lang="nb-NO" dirty="0">
            <a:solidFill>
              <a:schemeClr val="tx1"/>
            </a:solidFill>
            <a:latin typeface="Helvetica Now Text" panose="020B0504030202020204" pitchFamily="34" charset="0"/>
          </a:endParaRPr>
        </a:p>
      </dgm:t>
    </dgm:pt>
    <dgm:pt modelId="{135209BF-04C1-436D-95D7-28AB205D8096}" type="parTrans" cxnId="{0AF966DA-2853-4A2A-AAB2-34CA4DC04D00}">
      <dgm:prSet/>
      <dgm:spPr/>
      <dgm:t>
        <a:bodyPr/>
        <a:lstStyle/>
        <a:p>
          <a:endParaRPr lang="nb-NO"/>
        </a:p>
      </dgm:t>
    </dgm:pt>
    <dgm:pt modelId="{DFE1357F-34A7-4216-A783-3B8336AD6DDB}" type="sibTrans" cxnId="{0AF966DA-2853-4A2A-AAB2-34CA4DC04D00}">
      <dgm:prSet custT="1"/>
      <dgm:spPr/>
      <dgm:t>
        <a:bodyPr/>
        <a:lstStyle/>
        <a:p>
          <a:r>
            <a:rPr lang="nb-NO" sz="2400" b="1" dirty="0" err="1">
              <a:solidFill>
                <a:schemeClr val="tx1"/>
              </a:solidFill>
              <a:latin typeface="Helvetica Now Text" panose="020B0504030202020204" pitchFamily="34" charset="0"/>
            </a:rPr>
            <a:t>Outside</a:t>
          </a:r>
          <a:r>
            <a:rPr lang="nb-NO" sz="2400" b="1" dirty="0">
              <a:solidFill>
                <a:schemeClr val="tx1"/>
              </a:solidFill>
              <a:latin typeface="Helvetica Now Text" panose="020B0504030202020204" pitchFamily="34" charset="0"/>
            </a:rPr>
            <a:t> </a:t>
          </a:r>
          <a:r>
            <a:rPr lang="nb-NO" sz="2400" b="1" dirty="0" err="1">
              <a:solidFill>
                <a:schemeClr val="tx1"/>
              </a:solidFill>
              <a:latin typeface="Helvetica Now Text" panose="020B0504030202020204" pitchFamily="34" charset="0"/>
            </a:rPr>
            <a:t>directors</a:t>
          </a:r>
          <a:r>
            <a:rPr lang="nb-NO" sz="2400" dirty="0">
              <a:solidFill>
                <a:schemeClr val="tx1"/>
              </a:solidFill>
              <a:latin typeface="Helvetica Now Text" panose="020B0504030202020204" pitchFamily="34" charset="0"/>
            </a:rPr>
            <a:t> </a:t>
          </a:r>
          <a:r>
            <a:rPr lang="nb-NO" sz="2400" dirty="0" err="1">
              <a:solidFill>
                <a:schemeClr val="tx1"/>
              </a:solidFill>
              <a:latin typeface="Helvetica Now Text" panose="020B0504030202020204" pitchFamily="34" charset="0"/>
            </a:rPr>
            <a:t>appointed</a:t>
          </a:r>
          <a:r>
            <a:rPr lang="nb-NO" sz="2400" dirty="0">
              <a:solidFill>
                <a:schemeClr val="tx1"/>
              </a:solidFill>
              <a:latin typeface="Helvetica Now Text" panose="020B0504030202020204" pitchFamily="34" charset="0"/>
            </a:rPr>
            <a:t> by </a:t>
          </a:r>
          <a:r>
            <a:rPr lang="nb-NO" sz="2400" dirty="0" err="1">
              <a:solidFill>
                <a:schemeClr val="tx1"/>
              </a:solidFill>
              <a:latin typeface="Helvetica Now Text" panose="020B0504030202020204" pitchFamily="34" charset="0"/>
            </a:rPr>
            <a:t>the</a:t>
          </a:r>
          <a:r>
            <a:rPr lang="nb-NO" sz="2400" dirty="0">
              <a:solidFill>
                <a:schemeClr val="tx1"/>
              </a:solidFill>
              <a:latin typeface="Helvetica Now Text" panose="020B0504030202020204" pitchFamily="34" charset="0"/>
            </a:rPr>
            <a:t> </a:t>
          </a:r>
          <a:r>
            <a:rPr lang="nb-NO" sz="2400" dirty="0" err="1">
              <a:solidFill>
                <a:schemeClr val="tx1"/>
              </a:solidFill>
              <a:latin typeface="Helvetica Now Text" panose="020B0504030202020204" pitchFamily="34" charset="0"/>
            </a:rPr>
            <a:t>company</a:t>
          </a:r>
          <a:endParaRPr lang="nb-NO" sz="2400" dirty="0">
            <a:solidFill>
              <a:schemeClr val="tx1"/>
            </a:solidFill>
            <a:latin typeface="Helvetica Now Text" panose="020B0504030202020204" pitchFamily="34" charset="0"/>
          </a:endParaRPr>
        </a:p>
      </dgm:t>
    </dgm:pt>
    <dgm:pt modelId="{E47EF69B-E9B1-4EC8-A10D-D369FE0847C8}">
      <dgm:prSet phldrT="[Text]" custT="1"/>
      <dgm:spPr>
        <a:solidFill>
          <a:srgbClr val="FFC000"/>
        </a:solidFill>
      </dgm:spPr>
      <dgm:t>
        <a:bodyPr/>
        <a:lstStyle/>
        <a:p>
          <a:pPr>
            <a:lnSpc>
              <a:spcPct val="100000"/>
            </a:lnSpc>
          </a:pPr>
          <a:r>
            <a:rPr lang="nb-NO" sz="2400" dirty="0">
              <a:latin typeface="Helvetica Now Text" panose="020B0504030202020204" pitchFamily="34" charset="0"/>
            </a:rPr>
            <a:t>The </a:t>
          </a:r>
          <a:r>
            <a:rPr lang="nb-NO" sz="2400" b="1" dirty="0" err="1">
              <a:latin typeface="Helvetica Now Text" panose="020B0504030202020204" pitchFamily="34" charset="0"/>
            </a:rPr>
            <a:t>company</a:t>
          </a:r>
          <a:r>
            <a:rPr lang="nb-NO" sz="2400" dirty="0">
              <a:latin typeface="Helvetica Now Text" panose="020B0504030202020204" pitchFamily="34" charset="0"/>
            </a:rPr>
            <a:t> </a:t>
          </a:r>
        </a:p>
      </dgm:t>
    </dgm:pt>
    <dgm:pt modelId="{E7B411FE-1768-47C9-998B-3CDBACF0915F}" type="parTrans" cxnId="{6D0E7C3C-5FC4-4B68-8571-73C18D96896B}">
      <dgm:prSet/>
      <dgm:spPr/>
      <dgm:t>
        <a:bodyPr/>
        <a:lstStyle/>
        <a:p>
          <a:endParaRPr lang="nb-NO"/>
        </a:p>
      </dgm:t>
    </dgm:pt>
    <dgm:pt modelId="{B7FE3FFA-73CF-4BFE-B9CD-3BBE7FDC0BD3}" type="sibTrans" cxnId="{6D0E7C3C-5FC4-4B68-8571-73C18D96896B}">
      <dgm:prSet custT="1"/>
      <dgm:spPr>
        <a:solidFill>
          <a:srgbClr val="FF0000"/>
        </a:solidFill>
      </dgm:spPr>
      <dgm:t>
        <a:bodyPr/>
        <a:lstStyle/>
        <a:p>
          <a:r>
            <a:rPr lang="nb-NO" sz="2400" b="1" dirty="0" err="1">
              <a:latin typeface="Helvetica Now Text" panose="020B0504030202020204" pitchFamily="34" charset="0"/>
            </a:rPr>
            <a:t>Employees</a:t>
          </a:r>
          <a:r>
            <a:rPr lang="nb-NO" sz="2400" dirty="0">
              <a:latin typeface="Helvetica Now Text" panose="020B0504030202020204" pitchFamily="34" charset="0"/>
            </a:rPr>
            <a:t>, in </a:t>
          </a:r>
          <a:r>
            <a:rPr lang="nb-NO" sz="2400" dirty="0" err="1">
              <a:latin typeface="Helvetica Now Text" panose="020B0504030202020204" pitchFamily="34" charset="0"/>
            </a:rPr>
            <a:t>their</a:t>
          </a:r>
          <a:r>
            <a:rPr lang="nb-NO" sz="2400" dirty="0">
              <a:latin typeface="Helvetica Now Text" panose="020B0504030202020204" pitchFamily="34" charset="0"/>
            </a:rPr>
            <a:t> </a:t>
          </a:r>
          <a:r>
            <a:rPr lang="nb-NO" sz="2400" dirty="0" err="1">
              <a:latin typeface="Helvetica Now Text" panose="020B0504030202020204" pitchFamily="34" charset="0"/>
            </a:rPr>
            <a:t>capacity</a:t>
          </a:r>
          <a:r>
            <a:rPr lang="nb-NO" sz="2400" dirty="0">
              <a:latin typeface="Helvetica Now Text" panose="020B0504030202020204" pitchFamily="34" charset="0"/>
            </a:rPr>
            <a:t> as </a:t>
          </a:r>
          <a:r>
            <a:rPr lang="nb-NO" sz="2400" dirty="0" err="1">
              <a:latin typeface="Helvetica Now Text" panose="020B0504030202020204" pitchFamily="34" charset="0"/>
            </a:rPr>
            <a:t>such</a:t>
          </a:r>
          <a:endParaRPr lang="nb-NO" sz="2400" dirty="0">
            <a:latin typeface="Helvetica Now Text" panose="020B0504030202020204" pitchFamily="34" charset="0"/>
          </a:endParaRPr>
        </a:p>
      </dgm:t>
    </dgm:pt>
    <dgm:pt modelId="{CD658892-3876-4CF9-87B3-32FF4B025EDE}" type="pres">
      <dgm:prSet presAssocID="{9BD51C62-5298-4E04-B9A8-75CADFC6EE3D}" presName="Name0" presStyleCnt="0">
        <dgm:presLayoutVars>
          <dgm:chMax/>
          <dgm:chPref/>
          <dgm:dir/>
          <dgm:animLvl val="lvl"/>
        </dgm:presLayoutVars>
      </dgm:prSet>
      <dgm:spPr/>
    </dgm:pt>
    <dgm:pt modelId="{3E44942F-246A-4484-B6ED-12545FE47EB7}" type="pres">
      <dgm:prSet presAssocID="{40CB5BE9-433E-498D-AD52-162D615316B7}" presName="composite" presStyleCnt="0"/>
      <dgm:spPr/>
    </dgm:pt>
    <dgm:pt modelId="{B83C8908-204F-4DC1-8430-EB52C29DC9A5}" type="pres">
      <dgm:prSet presAssocID="{40CB5BE9-433E-498D-AD52-162D615316B7}" presName="Parent1" presStyleLbl="node1" presStyleIdx="0" presStyleCnt="6">
        <dgm:presLayoutVars>
          <dgm:chMax val="1"/>
          <dgm:chPref val="1"/>
          <dgm:bulletEnabled val="1"/>
        </dgm:presLayoutVars>
      </dgm:prSet>
      <dgm:spPr/>
    </dgm:pt>
    <dgm:pt modelId="{0BAA140B-DED2-4A61-8388-03D8337A054C}" type="pres">
      <dgm:prSet presAssocID="{40CB5BE9-433E-498D-AD52-162D615316B7}" presName="Childtext1" presStyleLbl="revTx" presStyleIdx="0" presStyleCnt="3">
        <dgm:presLayoutVars>
          <dgm:chMax val="0"/>
          <dgm:chPref val="0"/>
          <dgm:bulletEnabled val="1"/>
        </dgm:presLayoutVars>
      </dgm:prSet>
      <dgm:spPr/>
    </dgm:pt>
    <dgm:pt modelId="{FB9DDE41-37C2-4AF5-A3C3-A1C549CDF536}" type="pres">
      <dgm:prSet presAssocID="{40CB5BE9-433E-498D-AD52-162D615316B7}" presName="BalanceSpacing" presStyleCnt="0"/>
      <dgm:spPr/>
    </dgm:pt>
    <dgm:pt modelId="{52EF46EE-BC43-47ED-BA50-A5EA1D2B0563}" type="pres">
      <dgm:prSet presAssocID="{40CB5BE9-433E-498D-AD52-162D615316B7}" presName="BalanceSpacing1" presStyleCnt="0"/>
      <dgm:spPr/>
    </dgm:pt>
    <dgm:pt modelId="{EA1926C9-564E-4941-882A-4A2DA8F7DBFA}" type="pres">
      <dgm:prSet presAssocID="{6B5032A1-7233-45D3-AEBB-9B4E2F94EA62}" presName="Accent1Text" presStyleLbl="node1" presStyleIdx="1" presStyleCnt="6"/>
      <dgm:spPr/>
    </dgm:pt>
    <dgm:pt modelId="{478F1730-07AF-49E2-A94B-A008B560D1B3}" type="pres">
      <dgm:prSet presAssocID="{6B5032A1-7233-45D3-AEBB-9B4E2F94EA62}" presName="spaceBetweenRectangles" presStyleCnt="0"/>
      <dgm:spPr/>
    </dgm:pt>
    <dgm:pt modelId="{487C1A17-F8BE-4EF9-BB08-5207AE9761C4}" type="pres">
      <dgm:prSet presAssocID="{A07BF6C1-DABE-443C-AD98-B1086FEE69CC}" presName="composite" presStyleCnt="0"/>
      <dgm:spPr/>
    </dgm:pt>
    <dgm:pt modelId="{9E92B89D-419A-421F-BD58-0AC270E6CE87}" type="pres">
      <dgm:prSet presAssocID="{A07BF6C1-DABE-443C-AD98-B1086FEE69CC}" presName="Parent1" presStyleLbl="node1" presStyleIdx="2" presStyleCnt="6">
        <dgm:presLayoutVars>
          <dgm:chMax val="1"/>
          <dgm:chPref val="1"/>
          <dgm:bulletEnabled val="1"/>
        </dgm:presLayoutVars>
      </dgm:prSet>
      <dgm:spPr/>
    </dgm:pt>
    <dgm:pt modelId="{C2AC9750-CF4B-46EA-9F5B-2B5234E10B51}" type="pres">
      <dgm:prSet presAssocID="{A07BF6C1-DABE-443C-AD98-B1086FEE69CC}" presName="Childtext1" presStyleLbl="revTx" presStyleIdx="1" presStyleCnt="3">
        <dgm:presLayoutVars>
          <dgm:chMax val="0"/>
          <dgm:chPref val="0"/>
          <dgm:bulletEnabled val="1"/>
        </dgm:presLayoutVars>
      </dgm:prSet>
      <dgm:spPr/>
    </dgm:pt>
    <dgm:pt modelId="{1BA8284C-531C-411E-9C8B-2313574844D1}" type="pres">
      <dgm:prSet presAssocID="{A07BF6C1-DABE-443C-AD98-B1086FEE69CC}" presName="BalanceSpacing" presStyleCnt="0"/>
      <dgm:spPr/>
    </dgm:pt>
    <dgm:pt modelId="{5D51C06B-1575-4804-8D30-401A905CFA0B}" type="pres">
      <dgm:prSet presAssocID="{A07BF6C1-DABE-443C-AD98-B1086FEE69CC}" presName="BalanceSpacing1" presStyleCnt="0"/>
      <dgm:spPr/>
    </dgm:pt>
    <dgm:pt modelId="{2C891399-8466-4E8F-8D78-9DFCFF18BA35}" type="pres">
      <dgm:prSet presAssocID="{DFE1357F-34A7-4216-A783-3B8336AD6DDB}" presName="Accent1Text" presStyleLbl="node1" presStyleIdx="3" presStyleCnt="6"/>
      <dgm:spPr/>
    </dgm:pt>
    <dgm:pt modelId="{0B1000E8-CE03-4316-9F39-FC1B3F457097}" type="pres">
      <dgm:prSet presAssocID="{DFE1357F-34A7-4216-A783-3B8336AD6DDB}" presName="spaceBetweenRectangles" presStyleCnt="0"/>
      <dgm:spPr/>
    </dgm:pt>
    <dgm:pt modelId="{CF37D77E-44E3-4D38-8F0F-0199A4ACE036}" type="pres">
      <dgm:prSet presAssocID="{E47EF69B-E9B1-4EC8-A10D-D369FE0847C8}" presName="composite" presStyleCnt="0"/>
      <dgm:spPr/>
    </dgm:pt>
    <dgm:pt modelId="{F504DA9C-02BA-4CAD-93E7-B3BF44D1BE0E}" type="pres">
      <dgm:prSet presAssocID="{E47EF69B-E9B1-4EC8-A10D-D369FE0847C8}" presName="Parent1" presStyleLbl="node1" presStyleIdx="4" presStyleCnt="6">
        <dgm:presLayoutVars>
          <dgm:chMax val="1"/>
          <dgm:chPref val="1"/>
          <dgm:bulletEnabled val="1"/>
        </dgm:presLayoutVars>
      </dgm:prSet>
      <dgm:spPr/>
    </dgm:pt>
    <dgm:pt modelId="{844A180E-D1B3-4D04-91B6-E9573C9023B8}" type="pres">
      <dgm:prSet presAssocID="{E47EF69B-E9B1-4EC8-A10D-D369FE0847C8}" presName="Childtext1" presStyleLbl="revTx" presStyleIdx="2" presStyleCnt="3">
        <dgm:presLayoutVars>
          <dgm:chMax val="0"/>
          <dgm:chPref val="0"/>
          <dgm:bulletEnabled val="1"/>
        </dgm:presLayoutVars>
      </dgm:prSet>
      <dgm:spPr/>
    </dgm:pt>
    <dgm:pt modelId="{917E5EAD-6491-4499-ACDD-99059314ABAD}" type="pres">
      <dgm:prSet presAssocID="{E47EF69B-E9B1-4EC8-A10D-D369FE0847C8}" presName="BalanceSpacing" presStyleCnt="0"/>
      <dgm:spPr/>
    </dgm:pt>
    <dgm:pt modelId="{360C2146-3392-4F20-BA03-D5F0CC4B8993}" type="pres">
      <dgm:prSet presAssocID="{E47EF69B-E9B1-4EC8-A10D-D369FE0847C8}" presName="BalanceSpacing1" presStyleCnt="0"/>
      <dgm:spPr/>
    </dgm:pt>
    <dgm:pt modelId="{8EA16306-97A2-4769-822A-7394FA847DBF}" type="pres">
      <dgm:prSet presAssocID="{B7FE3FFA-73CF-4BFE-B9CD-3BBE7FDC0BD3}" presName="Accent1Text" presStyleLbl="node1" presStyleIdx="5" presStyleCnt="6"/>
      <dgm:spPr/>
    </dgm:pt>
  </dgm:ptLst>
  <dgm:cxnLst>
    <dgm:cxn modelId="{6D0E7C3C-5FC4-4B68-8571-73C18D96896B}" srcId="{9BD51C62-5298-4E04-B9A8-75CADFC6EE3D}" destId="{E47EF69B-E9B1-4EC8-A10D-D369FE0847C8}" srcOrd="2" destOrd="0" parTransId="{E7B411FE-1768-47C9-998B-3CDBACF0915F}" sibTransId="{B7FE3FFA-73CF-4BFE-B9CD-3BBE7FDC0BD3}"/>
    <dgm:cxn modelId="{3F9C675F-D043-45D4-8DE8-54E7B014D68E}" type="presOf" srcId="{B7FE3FFA-73CF-4BFE-B9CD-3BBE7FDC0BD3}" destId="{8EA16306-97A2-4769-822A-7394FA847DBF}" srcOrd="0" destOrd="0" presId="urn:microsoft.com/office/officeart/2008/layout/AlternatingHexagons"/>
    <dgm:cxn modelId="{6084C763-2587-4317-9A8E-ECC01A9C2E34}" type="presOf" srcId="{40CB5BE9-433E-498D-AD52-162D615316B7}" destId="{B83C8908-204F-4DC1-8430-EB52C29DC9A5}" srcOrd="0" destOrd="0" presId="urn:microsoft.com/office/officeart/2008/layout/AlternatingHexagons"/>
    <dgm:cxn modelId="{A39C1569-0304-4FA0-AD4B-BBBD8F2C82C3}" type="presOf" srcId="{6B5032A1-7233-45D3-AEBB-9B4E2F94EA62}" destId="{EA1926C9-564E-4941-882A-4A2DA8F7DBFA}" srcOrd="0" destOrd="0" presId="urn:microsoft.com/office/officeart/2008/layout/AlternatingHexagons"/>
    <dgm:cxn modelId="{D0F0454E-4A52-47BB-9002-369A69B46A04}" type="presOf" srcId="{DFE1357F-34A7-4216-A783-3B8336AD6DDB}" destId="{2C891399-8466-4E8F-8D78-9DFCFF18BA35}" srcOrd="0" destOrd="0" presId="urn:microsoft.com/office/officeart/2008/layout/AlternatingHexagons"/>
    <dgm:cxn modelId="{CB421C7D-A7B6-49F6-9D0D-5C4E091446CB}" type="presOf" srcId="{E47EF69B-E9B1-4EC8-A10D-D369FE0847C8}" destId="{F504DA9C-02BA-4CAD-93E7-B3BF44D1BE0E}" srcOrd="0" destOrd="0" presId="urn:microsoft.com/office/officeart/2008/layout/AlternatingHexagons"/>
    <dgm:cxn modelId="{FA15F184-9AB9-4AF7-A3DB-B322FB6F47B7}" type="presOf" srcId="{9BD51C62-5298-4E04-B9A8-75CADFC6EE3D}" destId="{CD658892-3876-4CF9-87B3-32FF4B025EDE}" srcOrd="0" destOrd="0" presId="urn:microsoft.com/office/officeart/2008/layout/AlternatingHexagons"/>
    <dgm:cxn modelId="{0AF966DA-2853-4A2A-AAB2-34CA4DC04D00}" srcId="{9BD51C62-5298-4E04-B9A8-75CADFC6EE3D}" destId="{A07BF6C1-DABE-443C-AD98-B1086FEE69CC}" srcOrd="1" destOrd="0" parTransId="{135209BF-04C1-436D-95D7-28AB205D8096}" sibTransId="{DFE1357F-34A7-4216-A783-3B8336AD6DDB}"/>
    <dgm:cxn modelId="{972C67EA-5CCE-42B2-9CA5-F5F1EF90A0CE}" type="presOf" srcId="{A07BF6C1-DABE-443C-AD98-B1086FEE69CC}" destId="{9E92B89D-419A-421F-BD58-0AC270E6CE87}" srcOrd="0" destOrd="0" presId="urn:microsoft.com/office/officeart/2008/layout/AlternatingHexagons"/>
    <dgm:cxn modelId="{83938AF5-A5B3-47E8-BBCE-2DA0728E1C52}" srcId="{9BD51C62-5298-4E04-B9A8-75CADFC6EE3D}" destId="{40CB5BE9-433E-498D-AD52-162D615316B7}" srcOrd="0" destOrd="0" parTransId="{C43C4CC2-36BC-4FA7-B5C4-D88DF1A098FB}" sibTransId="{6B5032A1-7233-45D3-AEBB-9B4E2F94EA62}"/>
    <dgm:cxn modelId="{F9A0BA1B-DF13-4439-A336-9ADEF4739EF3}" type="presParOf" srcId="{CD658892-3876-4CF9-87B3-32FF4B025EDE}" destId="{3E44942F-246A-4484-B6ED-12545FE47EB7}" srcOrd="0" destOrd="0" presId="urn:microsoft.com/office/officeart/2008/layout/AlternatingHexagons"/>
    <dgm:cxn modelId="{F8D40C19-0B5B-4798-B192-26EEFFE54236}" type="presParOf" srcId="{3E44942F-246A-4484-B6ED-12545FE47EB7}" destId="{B83C8908-204F-4DC1-8430-EB52C29DC9A5}" srcOrd="0" destOrd="0" presId="urn:microsoft.com/office/officeart/2008/layout/AlternatingHexagons"/>
    <dgm:cxn modelId="{74E26039-C498-4AF6-89AC-677A42994ED5}" type="presParOf" srcId="{3E44942F-246A-4484-B6ED-12545FE47EB7}" destId="{0BAA140B-DED2-4A61-8388-03D8337A054C}" srcOrd="1" destOrd="0" presId="urn:microsoft.com/office/officeart/2008/layout/AlternatingHexagons"/>
    <dgm:cxn modelId="{180F3FB2-1892-4FD8-AEB2-585C9543EF83}" type="presParOf" srcId="{3E44942F-246A-4484-B6ED-12545FE47EB7}" destId="{FB9DDE41-37C2-4AF5-A3C3-A1C549CDF536}" srcOrd="2" destOrd="0" presId="urn:microsoft.com/office/officeart/2008/layout/AlternatingHexagons"/>
    <dgm:cxn modelId="{0719EF90-F3B2-4536-B0F1-182B7BD5A977}" type="presParOf" srcId="{3E44942F-246A-4484-B6ED-12545FE47EB7}" destId="{52EF46EE-BC43-47ED-BA50-A5EA1D2B0563}" srcOrd="3" destOrd="0" presId="urn:microsoft.com/office/officeart/2008/layout/AlternatingHexagons"/>
    <dgm:cxn modelId="{A44078E9-E81D-4A29-857E-4864AA556951}" type="presParOf" srcId="{3E44942F-246A-4484-B6ED-12545FE47EB7}" destId="{EA1926C9-564E-4941-882A-4A2DA8F7DBFA}" srcOrd="4" destOrd="0" presId="urn:microsoft.com/office/officeart/2008/layout/AlternatingHexagons"/>
    <dgm:cxn modelId="{1007C118-EAB1-4539-9A2F-36220D29E4A5}" type="presParOf" srcId="{CD658892-3876-4CF9-87B3-32FF4B025EDE}" destId="{478F1730-07AF-49E2-A94B-A008B560D1B3}" srcOrd="1" destOrd="0" presId="urn:microsoft.com/office/officeart/2008/layout/AlternatingHexagons"/>
    <dgm:cxn modelId="{7B5FA540-5860-45E3-A3B9-53D0DCD9D547}" type="presParOf" srcId="{CD658892-3876-4CF9-87B3-32FF4B025EDE}" destId="{487C1A17-F8BE-4EF9-BB08-5207AE9761C4}" srcOrd="2" destOrd="0" presId="urn:microsoft.com/office/officeart/2008/layout/AlternatingHexagons"/>
    <dgm:cxn modelId="{45205591-5855-423A-B053-CEE647A6E136}" type="presParOf" srcId="{487C1A17-F8BE-4EF9-BB08-5207AE9761C4}" destId="{9E92B89D-419A-421F-BD58-0AC270E6CE87}" srcOrd="0" destOrd="0" presId="urn:microsoft.com/office/officeart/2008/layout/AlternatingHexagons"/>
    <dgm:cxn modelId="{11A60CC9-A3D7-416E-865F-0C1D72B90438}" type="presParOf" srcId="{487C1A17-F8BE-4EF9-BB08-5207AE9761C4}" destId="{C2AC9750-CF4B-46EA-9F5B-2B5234E10B51}" srcOrd="1" destOrd="0" presId="urn:microsoft.com/office/officeart/2008/layout/AlternatingHexagons"/>
    <dgm:cxn modelId="{542A23AA-9E41-48BD-B480-5A3625A220D0}" type="presParOf" srcId="{487C1A17-F8BE-4EF9-BB08-5207AE9761C4}" destId="{1BA8284C-531C-411E-9C8B-2313574844D1}" srcOrd="2" destOrd="0" presId="urn:microsoft.com/office/officeart/2008/layout/AlternatingHexagons"/>
    <dgm:cxn modelId="{D8259844-F64C-4DCA-B056-B76F51A4CE02}" type="presParOf" srcId="{487C1A17-F8BE-4EF9-BB08-5207AE9761C4}" destId="{5D51C06B-1575-4804-8D30-401A905CFA0B}" srcOrd="3" destOrd="0" presId="urn:microsoft.com/office/officeart/2008/layout/AlternatingHexagons"/>
    <dgm:cxn modelId="{BCDD1036-505B-4AC1-BF3F-0A27F44DB4BA}" type="presParOf" srcId="{487C1A17-F8BE-4EF9-BB08-5207AE9761C4}" destId="{2C891399-8466-4E8F-8D78-9DFCFF18BA35}" srcOrd="4" destOrd="0" presId="urn:microsoft.com/office/officeart/2008/layout/AlternatingHexagons"/>
    <dgm:cxn modelId="{BA953639-8D88-4050-B3F9-CB8DFB547153}" type="presParOf" srcId="{CD658892-3876-4CF9-87B3-32FF4B025EDE}" destId="{0B1000E8-CE03-4316-9F39-FC1B3F457097}" srcOrd="3" destOrd="0" presId="urn:microsoft.com/office/officeart/2008/layout/AlternatingHexagons"/>
    <dgm:cxn modelId="{0E12AD03-F894-4172-8FE0-A2DF601B6372}" type="presParOf" srcId="{CD658892-3876-4CF9-87B3-32FF4B025EDE}" destId="{CF37D77E-44E3-4D38-8F0F-0199A4ACE036}" srcOrd="4" destOrd="0" presId="urn:microsoft.com/office/officeart/2008/layout/AlternatingHexagons"/>
    <dgm:cxn modelId="{AF85D0A8-5D73-4F78-BF70-2F0FC26312B1}" type="presParOf" srcId="{CF37D77E-44E3-4D38-8F0F-0199A4ACE036}" destId="{F504DA9C-02BA-4CAD-93E7-B3BF44D1BE0E}" srcOrd="0" destOrd="0" presId="urn:microsoft.com/office/officeart/2008/layout/AlternatingHexagons"/>
    <dgm:cxn modelId="{DA20CCC2-B197-46DD-A1D8-C04FAB3DB607}" type="presParOf" srcId="{CF37D77E-44E3-4D38-8F0F-0199A4ACE036}" destId="{844A180E-D1B3-4D04-91B6-E9573C9023B8}" srcOrd="1" destOrd="0" presId="urn:microsoft.com/office/officeart/2008/layout/AlternatingHexagons"/>
    <dgm:cxn modelId="{E3092A7E-DECA-46E8-8AE2-18DAB40079E4}" type="presParOf" srcId="{CF37D77E-44E3-4D38-8F0F-0199A4ACE036}" destId="{917E5EAD-6491-4499-ACDD-99059314ABAD}" srcOrd="2" destOrd="0" presId="urn:microsoft.com/office/officeart/2008/layout/AlternatingHexagons"/>
    <dgm:cxn modelId="{5EEC5942-33D8-4730-99C4-A0D22CB56AE2}" type="presParOf" srcId="{CF37D77E-44E3-4D38-8F0F-0199A4ACE036}" destId="{360C2146-3392-4F20-BA03-D5F0CC4B8993}" srcOrd="3" destOrd="0" presId="urn:microsoft.com/office/officeart/2008/layout/AlternatingHexagons"/>
    <dgm:cxn modelId="{B4A9C2D9-101B-4939-8F57-2803F89D53D5}" type="presParOf" srcId="{CF37D77E-44E3-4D38-8F0F-0199A4ACE036}" destId="{8EA16306-97A2-4769-822A-7394FA847DBF}"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2A5601-F304-4C60-8CC2-A8B846F7246D}" type="doc">
      <dgm:prSet loTypeId="urn:microsoft.com/office/officeart/2005/8/layout/radial6" loCatId="relationship" qsTypeId="urn:microsoft.com/office/officeart/2005/8/quickstyle/simple1" qsCatId="simple" csTypeId="urn:microsoft.com/office/officeart/2005/8/colors/colorful2" csCatId="colorful" phldr="1"/>
      <dgm:spPr/>
      <dgm:t>
        <a:bodyPr/>
        <a:lstStyle/>
        <a:p>
          <a:endParaRPr lang="nb-NO"/>
        </a:p>
      </dgm:t>
    </dgm:pt>
    <dgm:pt modelId="{8B3A178C-4923-4FD6-9E40-1CCE3A8CEF5A}">
      <dgm:prSet phldrT="[Text]"/>
      <dgm:spPr/>
      <dgm:t>
        <a:bodyPr/>
        <a:lstStyle/>
        <a:p>
          <a:r>
            <a:rPr lang="nb-NO" dirty="0" err="1"/>
            <a:t>Insured</a:t>
          </a:r>
          <a:endParaRPr lang="nb-NO" dirty="0"/>
        </a:p>
      </dgm:t>
    </dgm:pt>
    <dgm:pt modelId="{CD07302A-4470-40B2-8663-1FC24007BC9D}" type="parTrans" cxnId="{60E5D181-238E-4234-839A-33DA05187846}">
      <dgm:prSet/>
      <dgm:spPr/>
      <dgm:t>
        <a:bodyPr/>
        <a:lstStyle/>
        <a:p>
          <a:endParaRPr lang="nb-NO"/>
        </a:p>
      </dgm:t>
    </dgm:pt>
    <dgm:pt modelId="{29C1102C-626F-4B7A-B5B0-C893F608CB83}" type="sibTrans" cxnId="{60E5D181-238E-4234-839A-33DA05187846}">
      <dgm:prSet/>
      <dgm:spPr/>
      <dgm:t>
        <a:bodyPr/>
        <a:lstStyle/>
        <a:p>
          <a:endParaRPr lang="nb-NO"/>
        </a:p>
      </dgm:t>
    </dgm:pt>
    <dgm:pt modelId="{1A110483-B1D4-471F-AA80-64036A6F2480}">
      <dgm:prSet phldrT="[Text]"/>
      <dgm:spPr/>
      <dgm:t>
        <a:bodyPr/>
        <a:lstStyle/>
        <a:p>
          <a:r>
            <a:rPr lang="nb-NO" dirty="0" err="1"/>
            <a:t>Creditors</a:t>
          </a:r>
          <a:endParaRPr lang="nb-NO" dirty="0"/>
        </a:p>
      </dgm:t>
    </dgm:pt>
    <dgm:pt modelId="{F41A6C57-FB79-45DB-88F7-84B430987FF4}" type="parTrans" cxnId="{3AA6D668-28BA-4CF0-822C-B01F06DC25B5}">
      <dgm:prSet/>
      <dgm:spPr/>
      <dgm:t>
        <a:bodyPr/>
        <a:lstStyle/>
        <a:p>
          <a:endParaRPr lang="nb-NO"/>
        </a:p>
      </dgm:t>
    </dgm:pt>
    <dgm:pt modelId="{696C026B-7D2E-434A-9A41-DFA140AF5EBF}" type="sibTrans" cxnId="{3AA6D668-28BA-4CF0-822C-B01F06DC25B5}">
      <dgm:prSet/>
      <dgm:spPr/>
      <dgm:t>
        <a:bodyPr/>
        <a:lstStyle/>
        <a:p>
          <a:endParaRPr lang="nb-NO"/>
        </a:p>
      </dgm:t>
    </dgm:pt>
    <dgm:pt modelId="{09D29780-982C-4E26-868F-A937B8A2D783}">
      <dgm:prSet phldrT="[Text]"/>
      <dgm:spPr/>
      <dgm:t>
        <a:bodyPr/>
        <a:lstStyle/>
        <a:p>
          <a:r>
            <a:rPr lang="nb-NO" dirty="0" err="1"/>
            <a:t>Government</a:t>
          </a:r>
          <a:r>
            <a:rPr lang="nb-NO" dirty="0"/>
            <a:t> &amp; </a:t>
          </a:r>
          <a:r>
            <a:rPr lang="nb-NO" dirty="0" err="1"/>
            <a:t>Regulatory</a:t>
          </a:r>
          <a:r>
            <a:rPr lang="nb-NO" dirty="0"/>
            <a:t> </a:t>
          </a:r>
          <a:r>
            <a:rPr lang="nb-NO" dirty="0" err="1"/>
            <a:t>authorities</a:t>
          </a:r>
          <a:endParaRPr lang="nb-NO" dirty="0"/>
        </a:p>
      </dgm:t>
    </dgm:pt>
    <dgm:pt modelId="{A54FBBE2-507D-4270-A889-BDEBEB033243}" type="parTrans" cxnId="{0E0E5E99-7F42-4555-AF5A-48F7F0ED8E0D}">
      <dgm:prSet/>
      <dgm:spPr/>
      <dgm:t>
        <a:bodyPr/>
        <a:lstStyle/>
        <a:p>
          <a:endParaRPr lang="nb-NO"/>
        </a:p>
      </dgm:t>
    </dgm:pt>
    <dgm:pt modelId="{3D7EF00F-5D58-4BC9-AAEF-52506CF8F1AA}" type="sibTrans" cxnId="{0E0E5E99-7F42-4555-AF5A-48F7F0ED8E0D}">
      <dgm:prSet/>
      <dgm:spPr/>
      <dgm:t>
        <a:bodyPr/>
        <a:lstStyle/>
        <a:p>
          <a:endParaRPr lang="nb-NO"/>
        </a:p>
      </dgm:t>
    </dgm:pt>
    <dgm:pt modelId="{501A2739-3795-4529-9A2F-21D532594518}">
      <dgm:prSet phldrT="[Text]"/>
      <dgm:spPr/>
      <dgm:t>
        <a:bodyPr/>
        <a:lstStyle/>
        <a:p>
          <a:r>
            <a:rPr lang="nb-NO" dirty="0"/>
            <a:t>Clients	</a:t>
          </a:r>
        </a:p>
      </dgm:t>
    </dgm:pt>
    <dgm:pt modelId="{4EB28970-D228-4392-814A-3ECB27EBAFA1}" type="parTrans" cxnId="{6EFCA680-CBDE-47C9-8346-757A10A27068}">
      <dgm:prSet/>
      <dgm:spPr/>
      <dgm:t>
        <a:bodyPr/>
        <a:lstStyle/>
        <a:p>
          <a:endParaRPr lang="nb-NO"/>
        </a:p>
      </dgm:t>
    </dgm:pt>
    <dgm:pt modelId="{4F26AFCB-F5B1-41E6-A3E4-92712C761410}" type="sibTrans" cxnId="{6EFCA680-CBDE-47C9-8346-757A10A27068}">
      <dgm:prSet/>
      <dgm:spPr/>
      <dgm:t>
        <a:bodyPr/>
        <a:lstStyle/>
        <a:p>
          <a:endParaRPr lang="nb-NO"/>
        </a:p>
      </dgm:t>
    </dgm:pt>
    <dgm:pt modelId="{180D516A-0EB1-4851-9170-2639D40562E7}">
      <dgm:prSet phldrT="[Text]"/>
      <dgm:spPr/>
      <dgm:t>
        <a:bodyPr/>
        <a:lstStyle/>
        <a:p>
          <a:r>
            <a:rPr lang="nb-NO" dirty="0"/>
            <a:t>The Company </a:t>
          </a:r>
          <a:r>
            <a:rPr lang="nb-NO" dirty="0" err="1"/>
            <a:t>itself</a:t>
          </a:r>
          <a:endParaRPr lang="nb-NO" dirty="0"/>
        </a:p>
      </dgm:t>
    </dgm:pt>
    <dgm:pt modelId="{F160EFAD-1410-47D3-8D4A-4514012807E7}" type="parTrans" cxnId="{73E94F2D-6A08-4188-8CBF-786E0429FED1}">
      <dgm:prSet/>
      <dgm:spPr/>
      <dgm:t>
        <a:bodyPr/>
        <a:lstStyle/>
        <a:p>
          <a:endParaRPr lang="nb-NO"/>
        </a:p>
      </dgm:t>
    </dgm:pt>
    <dgm:pt modelId="{8B452D51-1EEC-4DFA-B473-BCDF499DA5AC}" type="sibTrans" cxnId="{73E94F2D-6A08-4188-8CBF-786E0429FED1}">
      <dgm:prSet/>
      <dgm:spPr/>
      <dgm:t>
        <a:bodyPr/>
        <a:lstStyle/>
        <a:p>
          <a:endParaRPr lang="nb-NO"/>
        </a:p>
      </dgm:t>
    </dgm:pt>
    <dgm:pt modelId="{F0DB18E1-EC9C-4151-8D52-169AEB8F216D}">
      <dgm:prSet/>
      <dgm:spPr/>
      <dgm:t>
        <a:bodyPr/>
        <a:lstStyle/>
        <a:p>
          <a:r>
            <a:rPr lang="nb-NO" dirty="0" err="1"/>
            <a:t>Competitors</a:t>
          </a:r>
          <a:endParaRPr lang="nb-NO" dirty="0"/>
        </a:p>
      </dgm:t>
    </dgm:pt>
    <dgm:pt modelId="{7C32DFDE-6C2F-482B-B34A-53433ADBEB93}" type="parTrans" cxnId="{D223BD43-0C7A-4268-83C7-25C6838E553C}">
      <dgm:prSet/>
      <dgm:spPr/>
      <dgm:t>
        <a:bodyPr/>
        <a:lstStyle/>
        <a:p>
          <a:endParaRPr lang="nb-NO"/>
        </a:p>
      </dgm:t>
    </dgm:pt>
    <dgm:pt modelId="{BD3E0BF3-8262-4A20-BAD7-6228283B82C4}" type="sibTrans" cxnId="{D223BD43-0C7A-4268-83C7-25C6838E553C}">
      <dgm:prSet/>
      <dgm:spPr/>
      <dgm:t>
        <a:bodyPr/>
        <a:lstStyle/>
        <a:p>
          <a:endParaRPr lang="nb-NO"/>
        </a:p>
      </dgm:t>
    </dgm:pt>
    <dgm:pt modelId="{5015222C-672B-4CA9-97C6-27E0BA64B4E5}">
      <dgm:prSet/>
      <dgm:spPr/>
      <dgm:t>
        <a:bodyPr/>
        <a:lstStyle/>
        <a:p>
          <a:r>
            <a:rPr lang="nb-NO" dirty="0" err="1"/>
            <a:t>Shareholders</a:t>
          </a:r>
          <a:r>
            <a:rPr lang="nb-NO" dirty="0"/>
            <a:t> and investors</a:t>
          </a:r>
        </a:p>
      </dgm:t>
    </dgm:pt>
    <dgm:pt modelId="{55696BFC-457E-4346-994A-5DA1E57B5E54}" type="parTrans" cxnId="{3EAC591F-2A89-4278-9EDA-494515B09238}">
      <dgm:prSet/>
      <dgm:spPr/>
      <dgm:t>
        <a:bodyPr/>
        <a:lstStyle/>
        <a:p>
          <a:endParaRPr lang="nb-NO"/>
        </a:p>
      </dgm:t>
    </dgm:pt>
    <dgm:pt modelId="{E1F73DC9-6EEB-498E-A6EB-4456B2F97E80}" type="sibTrans" cxnId="{3EAC591F-2A89-4278-9EDA-494515B09238}">
      <dgm:prSet/>
      <dgm:spPr/>
      <dgm:t>
        <a:bodyPr/>
        <a:lstStyle/>
        <a:p>
          <a:endParaRPr lang="nb-NO"/>
        </a:p>
      </dgm:t>
    </dgm:pt>
    <dgm:pt modelId="{FAF2CEA0-BC6D-48CE-8171-20A4CF28ACFA}">
      <dgm:prSet/>
      <dgm:spPr/>
      <dgm:t>
        <a:bodyPr/>
        <a:lstStyle/>
        <a:p>
          <a:r>
            <a:rPr lang="nb-NO" dirty="0" err="1"/>
            <a:t>Employees</a:t>
          </a:r>
          <a:endParaRPr lang="nb-NO" dirty="0"/>
        </a:p>
      </dgm:t>
    </dgm:pt>
    <dgm:pt modelId="{B3564081-A0D2-45AD-87C9-3195BE3F7CB5}" type="parTrans" cxnId="{91D4F7B2-7163-414F-B7DA-708D812D0626}">
      <dgm:prSet/>
      <dgm:spPr/>
      <dgm:t>
        <a:bodyPr/>
        <a:lstStyle/>
        <a:p>
          <a:endParaRPr lang="nb-NO"/>
        </a:p>
      </dgm:t>
    </dgm:pt>
    <dgm:pt modelId="{D98A3160-2C75-4621-A35D-0238F9759ED5}" type="sibTrans" cxnId="{91D4F7B2-7163-414F-B7DA-708D812D0626}">
      <dgm:prSet/>
      <dgm:spPr/>
      <dgm:t>
        <a:bodyPr/>
        <a:lstStyle/>
        <a:p>
          <a:endParaRPr lang="nb-NO"/>
        </a:p>
      </dgm:t>
    </dgm:pt>
    <dgm:pt modelId="{19CB7F05-08F8-4003-AE0C-91E935A2612D}">
      <dgm:prSet/>
      <dgm:spPr/>
      <dgm:t>
        <a:bodyPr/>
        <a:lstStyle/>
        <a:p>
          <a:r>
            <a:rPr lang="nb-NO" dirty="0"/>
            <a:t>Suppliers</a:t>
          </a:r>
        </a:p>
      </dgm:t>
    </dgm:pt>
    <dgm:pt modelId="{7C70073D-065E-47EF-9B6F-3EA196C294FF}" type="parTrans" cxnId="{DE22FC8B-6D48-4D1E-8DFC-8D3E847B1545}">
      <dgm:prSet/>
      <dgm:spPr/>
      <dgm:t>
        <a:bodyPr/>
        <a:lstStyle/>
        <a:p>
          <a:endParaRPr lang="nb-NO"/>
        </a:p>
      </dgm:t>
    </dgm:pt>
    <dgm:pt modelId="{D45EE7C5-1F20-4A2A-8B20-222DA23E6942}" type="sibTrans" cxnId="{DE22FC8B-6D48-4D1E-8DFC-8D3E847B1545}">
      <dgm:prSet/>
      <dgm:spPr/>
      <dgm:t>
        <a:bodyPr/>
        <a:lstStyle/>
        <a:p>
          <a:endParaRPr lang="nb-NO"/>
        </a:p>
      </dgm:t>
    </dgm:pt>
    <dgm:pt modelId="{ABE19DAA-02BF-4E09-99BB-138226BFAF55}">
      <dgm:prSet phldrT="[Text]"/>
      <dgm:spPr/>
      <dgm:t>
        <a:bodyPr/>
        <a:lstStyle/>
        <a:p>
          <a:r>
            <a:rPr lang="nb-NO" dirty="0" err="1"/>
            <a:t>Activists</a:t>
          </a:r>
          <a:endParaRPr lang="nb-NO" dirty="0"/>
        </a:p>
      </dgm:t>
    </dgm:pt>
    <dgm:pt modelId="{3211B56C-1D6F-4C45-B797-D42F1B8E80B0}" type="parTrans" cxnId="{D152F242-E473-44E2-A36C-463ED6F182C9}">
      <dgm:prSet/>
      <dgm:spPr/>
      <dgm:t>
        <a:bodyPr/>
        <a:lstStyle/>
        <a:p>
          <a:endParaRPr lang="nb-NO"/>
        </a:p>
      </dgm:t>
    </dgm:pt>
    <dgm:pt modelId="{6A2D6C83-D027-47BC-891A-3D490B9EB76D}" type="sibTrans" cxnId="{D152F242-E473-44E2-A36C-463ED6F182C9}">
      <dgm:prSet/>
      <dgm:spPr/>
      <dgm:t>
        <a:bodyPr/>
        <a:lstStyle/>
        <a:p>
          <a:endParaRPr lang="nb-NO"/>
        </a:p>
      </dgm:t>
    </dgm:pt>
    <dgm:pt modelId="{C20890D5-4B2F-4682-A7FE-B07BBA160227}" type="pres">
      <dgm:prSet presAssocID="{5D2A5601-F304-4C60-8CC2-A8B846F7246D}" presName="Name0" presStyleCnt="0">
        <dgm:presLayoutVars>
          <dgm:chMax val="1"/>
          <dgm:dir/>
          <dgm:animLvl val="ctr"/>
          <dgm:resizeHandles val="exact"/>
        </dgm:presLayoutVars>
      </dgm:prSet>
      <dgm:spPr/>
    </dgm:pt>
    <dgm:pt modelId="{909A090F-BCDE-4CAB-BFBF-A44BA265D036}" type="pres">
      <dgm:prSet presAssocID="{8B3A178C-4923-4FD6-9E40-1CCE3A8CEF5A}" presName="centerShape" presStyleLbl="node0" presStyleIdx="0" presStyleCnt="1"/>
      <dgm:spPr/>
    </dgm:pt>
    <dgm:pt modelId="{6D9D99F1-74FD-4D49-B7E7-021EDA5C7E3E}" type="pres">
      <dgm:prSet presAssocID="{1A110483-B1D4-471F-AA80-64036A6F2480}" presName="node" presStyleLbl="node1" presStyleIdx="0" presStyleCnt="9">
        <dgm:presLayoutVars>
          <dgm:bulletEnabled val="1"/>
        </dgm:presLayoutVars>
      </dgm:prSet>
      <dgm:spPr/>
    </dgm:pt>
    <dgm:pt modelId="{423C4382-005D-469B-B85C-5A42DD5D086C}" type="pres">
      <dgm:prSet presAssocID="{1A110483-B1D4-471F-AA80-64036A6F2480}" presName="dummy" presStyleCnt="0"/>
      <dgm:spPr/>
    </dgm:pt>
    <dgm:pt modelId="{59B08026-5831-4FA6-875D-94D910DCFE00}" type="pres">
      <dgm:prSet presAssocID="{696C026B-7D2E-434A-9A41-DFA140AF5EBF}" presName="sibTrans" presStyleLbl="sibTrans2D1" presStyleIdx="0" presStyleCnt="9"/>
      <dgm:spPr/>
    </dgm:pt>
    <dgm:pt modelId="{8AFC0397-C443-471E-8110-378B1FD0F703}" type="pres">
      <dgm:prSet presAssocID="{09D29780-982C-4E26-868F-A937B8A2D783}" presName="node" presStyleLbl="node1" presStyleIdx="1" presStyleCnt="9">
        <dgm:presLayoutVars>
          <dgm:bulletEnabled val="1"/>
        </dgm:presLayoutVars>
      </dgm:prSet>
      <dgm:spPr/>
    </dgm:pt>
    <dgm:pt modelId="{16BC6863-99F6-4878-BD50-D023DEDAAB00}" type="pres">
      <dgm:prSet presAssocID="{09D29780-982C-4E26-868F-A937B8A2D783}" presName="dummy" presStyleCnt="0"/>
      <dgm:spPr/>
    </dgm:pt>
    <dgm:pt modelId="{C340F55C-1074-4ADE-A4E5-8DCA96458C60}" type="pres">
      <dgm:prSet presAssocID="{3D7EF00F-5D58-4BC9-AAEF-52506CF8F1AA}" presName="sibTrans" presStyleLbl="sibTrans2D1" presStyleIdx="1" presStyleCnt="9"/>
      <dgm:spPr/>
    </dgm:pt>
    <dgm:pt modelId="{BB1CDB84-A419-46FA-9C18-41BC3380CD33}" type="pres">
      <dgm:prSet presAssocID="{F0DB18E1-EC9C-4151-8D52-169AEB8F216D}" presName="node" presStyleLbl="node1" presStyleIdx="2" presStyleCnt="9">
        <dgm:presLayoutVars>
          <dgm:bulletEnabled val="1"/>
        </dgm:presLayoutVars>
      </dgm:prSet>
      <dgm:spPr/>
    </dgm:pt>
    <dgm:pt modelId="{E8453C53-6B08-47AF-B081-1297CC7C2387}" type="pres">
      <dgm:prSet presAssocID="{F0DB18E1-EC9C-4151-8D52-169AEB8F216D}" presName="dummy" presStyleCnt="0"/>
      <dgm:spPr/>
    </dgm:pt>
    <dgm:pt modelId="{428776C6-53E8-4FA1-AE79-DF97EA5D4D0D}" type="pres">
      <dgm:prSet presAssocID="{BD3E0BF3-8262-4A20-BAD7-6228283B82C4}" presName="sibTrans" presStyleLbl="sibTrans2D1" presStyleIdx="2" presStyleCnt="9"/>
      <dgm:spPr/>
    </dgm:pt>
    <dgm:pt modelId="{776731DA-38BA-4C5E-9ED9-5DEF02A7F2B9}" type="pres">
      <dgm:prSet presAssocID="{19CB7F05-08F8-4003-AE0C-91E935A2612D}" presName="node" presStyleLbl="node1" presStyleIdx="3" presStyleCnt="9">
        <dgm:presLayoutVars>
          <dgm:bulletEnabled val="1"/>
        </dgm:presLayoutVars>
      </dgm:prSet>
      <dgm:spPr/>
    </dgm:pt>
    <dgm:pt modelId="{C6959693-886B-4CBD-A1CC-7E16270FFF92}" type="pres">
      <dgm:prSet presAssocID="{19CB7F05-08F8-4003-AE0C-91E935A2612D}" presName="dummy" presStyleCnt="0"/>
      <dgm:spPr/>
    </dgm:pt>
    <dgm:pt modelId="{E37088F1-1DC7-4BA7-8D5E-D06229780559}" type="pres">
      <dgm:prSet presAssocID="{D45EE7C5-1F20-4A2A-8B20-222DA23E6942}" presName="sibTrans" presStyleLbl="sibTrans2D1" presStyleIdx="3" presStyleCnt="9"/>
      <dgm:spPr/>
    </dgm:pt>
    <dgm:pt modelId="{6368CB57-055D-4CEB-AA24-2AA44C2446EB}" type="pres">
      <dgm:prSet presAssocID="{5015222C-672B-4CA9-97C6-27E0BA64B4E5}" presName="node" presStyleLbl="node1" presStyleIdx="4" presStyleCnt="9" custRadScaleRad="101306" custRadScaleInc="1899">
        <dgm:presLayoutVars>
          <dgm:bulletEnabled val="1"/>
        </dgm:presLayoutVars>
      </dgm:prSet>
      <dgm:spPr/>
    </dgm:pt>
    <dgm:pt modelId="{E7D377E4-D937-42F0-BF40-4E254C521DC2}" type="pres">
      <dgm:prSet presAssocID="{5015222C-672B-4CA9-97C6-27E0BA64B4E5}" presName="dummy" presStyleCnt="0"/>
      <dgm:spPr/>
    </dgm:pt>
    <dgm:pt modelId="{D1E66744-7A92-41D7-98DC-53B93D4DC8AC}" type="pres">
      <dgm:prSet presAssocID="{E1F73DC9-6EEB-498E-A6EB-4456B2F97E80}" presName="sibTrans" presStyleLbl="sibTrans2D1" presStyleIdx="4" presStyleCnt="9"/>
      <dgm:spPr/>
    </dgm:pt>
    <dgm:pt modelId="{CA6812B7-A634-4F2A-9051-5A8D95694A06}" type="pres">
      <dgm:prSet presAssocID="{FAF2CEA0-BC6D-48CE-8171-20A4CF28ACFA}" presName="node" presStyleLbl="node1" presStyleIdx="5" presStyleCnt="9">
        <dgm:presLayoutVars>
          <dgm:bulletEnabled val="1"/>
        </dgm:presLayoutVars>
      </dgm:prSet>
      <dgm:spPr/>
    </dgm:pt>
    <dgm:pt modelId="{F25D2309-187F-492A-891A-093DB5141573}" type="pres">
      <dgm:prSet presAssocID="{FAF2CEA0-BC6D-48CE-8171-20A4CF28ACFA}" presName="dummy" presStyleCnt="0"/>
      <dgm:spPr/>
    </dgm:pt>
    <dgm:pt modelId="{BB0725EC-FF90-4452-9BAE-7AA6E00C17ED}" type="pres">
      <dgm:prSet presAssocID="{D98A3160-2C75-4621-A35D-0238F9759ED5}" presName="sibTrans" presStyleLbl="sibTrans2D1" presStyleIdx="5" presStyleCnt="9"/>
      <dgm:spPr/>
    </dgm:pt>
    <dgm:pt modelId="{EEE44F0B-0612-4333-8B84-08E741FF6772}" type="pres">
      <dgm:prSet presAssocID="{501A2739-3795-4529-9A2F-21D532594518}" presName="node" presStyleLbl="node1" presStyleIdx="6" presStyleCnt="9">
        <dgm:presLayoutVars>
          <dgm:bulletEnabled val="1"/>
        </dgm:presLayoutVars>
      </dgm:prSet>
      <dgm:spPr/>
    </dgm:pt>
    <dgm:pt modelId="{44E9F259-0E74-4B6D-8259-AF1E6C9884F4}" type="pres">
      <dgm:prSet presAssocID="{501A2739-3795-4529-9A2F-21D532594518}" presName="dummy" presStyleCnt="0"/>
      <dgm:spPr/>
    </dgm:pt>
    <dgm:pt modelId="{AC54E40A-52F3-4725-A560-08B7249F637F}" type="pres">
      <dgm:prSet presAssocID="{4F26AFCB-F5B1-41E6-A3E4-92712C761410}" presName="sibTrans" presStyleLbl="sibTrans2D1" presStyleIdx="6" presStyleCnt="9"/>
      <dgm:spPr/>
    </dgm:pt>
    <dgm:pt modelId="{6AEB86F2-04DD-4A42-8053-35ACC04B677D}" type="pres">
      <dgm:prSet presAssocID="{180D516A-0EB1-4851-9170-2639D40562E7}" presName="node" presStyleLbl="node1" presStyleIdx="7" presStyleCnt="9">
        <dgm:presLayoutVars>
          <dgm:bulletEnabled val="1"/>
        </dgm:presLayoutVars>
      </dgm:prSet>
      <dgm:spPr/>
    </dgm:pt>
    <dgm:pt modelId="{17668C72-4625-4DFF-8360-CCC1579B3674}" type="pres">
      <dgm:prSet presAssocID="{180D516A-0EB1-4851-9170-2639D40562E7}" presName="dummy" presStyleCnt="0"/>
      <dgm:spPr/>
    </dgm:pt>
    <dgm:pt modelId="{A8CB875D-6306-4210-A344-387A72B7E9C8}" type="pres">
      <dgm:prSet presAssocID="{8B452D51-1EEC-4DFA-B473-BCDF499DA5AC}" presName="sibTrans" presStyleLbl="sibTrans2D1" presStyleIdx="7" presStyleCnt="9"/>
      <dgm:spPr/>
    </dgm:pt>
    <dgm:pt modelId="{47C316BE-43C9-4FB4-BE74-86E59A58B62D}" type="pres">
      <dgm:prSet presAssocID="{ABE19DAA-02BF-4E09-99BB-138226BFAF55}" presName="node" presStyleLbl="node1" presStyleIdx="8" presStyleCnt="9">
        <dgm:presLayoutVars>
          <dgm:bulletEnabled val="1"/>
        </dgm:presLayoutVars>
      </dgm:prSet>
      <dgm:spPr/>
    </dgm:pt>
    <dgm:pt modelId="{5DB2E787-0448-4153-A44F-856A61F8EE60}" type="pres">
      <dgm:prSet presAssocID="{ABE19DAA-02BF-4E09-99BB-138226BFAF55}" presName="dummy" presStyleCnt="0"/>
      <dgm:spPr/>
    </dgm:pt>
    <dgm:pt modelId="{4CD5199E-DA24-4377-97BC-4DCDCC5893AD}" type="pres">
      <dgm:prSet presAssocID="{6A2D6C83-D027-47BC-891A-3D490B9EB76D}" presName="sibTrans" presStyleLbl="sibTrans2D1" presStyleIdx="8" presStyleCnt="9"/>
      <dgm:spPr/>
    </dgm:pt>
  </dgm:ptLst>
  <dgm:cxnLst>
    <dgm:cxn modelId="{3EAC591F-2A89-4278-9EDA-494515B09238}" srcId="{8B3A178C-4923-4FD6-9E40-1CCE3A8CEF5A}" destId="{5015222C-672B-4CA9-97C6-27E0BA64B4E5}" srcOrd="4" destOrd="0" parTransId="{55696BFC-457E-4346-994A-5DA1E57B5E54}" sibTransId="{E1F73DC9-6EEB-498E-A6EB-4456B2F97E80}"/>
    <dgm:cxn modelId="{73E94F2D-6A08-4188-8CBF-786E0429FED1}" srcId="{8B3A178C-4923-4FD6-9E40-1CCE3A8CEF5A}" destId="{180D516A-0EB1-4851-9170-2639D40562E7}" srcOrd="7" destOrd="0" parTransId="{F160EFAD-1410-47D3-8D4A-4514012807E7}" sibTransId="{8B452D51-1EEC-4DFA-B473-BCDF499DA5AC}"/>
    <dgm:cxn modelId="{FD95D62F-AFD8-4CFC-9E81-B10849B0D1F2}" type="presOf" srcId="{F0DB18E1-EC9C-4151-8D52-169AEB8F216D}" destId="{BB1CDB84-A419-46FA-9C18-41BC3380CD33}" srcOrd="0" destOrd="0" presId="urn:microsoft.com/office/officeart/2005/8/layout/radial6"/>
    <dgm:cxn modelId="{0CFF265F-CF43-44E8-BC84-DB202A35CF74}" type="presOf" srcId="{1A110483-B1D4-471F-AA80-64036A6F2480}" destId="{6D9D99F1-74FD-4D49-B7E7-021EDA5C7E3E}" srcOrd="0" destOrd="0" presId="urn:microsoft.com/office/officeart/2005/8/layout/radial6"/>
    <dgm:cxn modelId="{811FF142-9624-4AEF-A07F-CCED5759B072}" type="presOf" srcId="{3D7EF00F-5D58-4BC9-AAEF-52506CF8F1AA}" destId="{C340F55C-1074-4ADE-A4E5-8DCA96458C60}" srcOrd="0" destOrd="0" presId="urn:microsoft.com/office/officeart/2005/8/layout/radial6"/>
    <dgm:cxn modelId="{D152F242-E473-44E2-A36C-463ED6F182C9}" srcId="{8B3A178C-4923-4FD6-9E40-1CCE3A8CEF5A}" destId="{ABE19DAA-02BF-4E09-99BB-138226BFAF55}" srcOrd="8" destOrd="0" parTransId="{3211B56C-1D6F-4C45-B797-D42F1B8E80B0}" sibTransId="{6A2D6C83-D027-47BC-891A-3D490B9EB76D}"/>
    <dgm:cxn modelId="{D223BD43-0C7A-4268-83C7-25C6838E553C}" srcId="{8B3A178C-4923-4FD6-9E40-1CCE3A8CEF5A}" destId="{F0DB18E1-EC9C-4151-8D52-169AEB8F216D}" srcOrd="2" destOrd="0" parTransId="{7C32DFDE-6C2F-482B-B34A-53433ADBEB93}" sibTransId="{BD3E0BF3-8262-4A20-BAD7-6228283B82C4}"/>
    <dgm:cxn modelId="{83F7A165-A127-4F67-A8B2-E7C416384F23}" type="presOf" srcId="{09D29780-982C-4E26-868F-A937B8A2D783}" destId="{8AFC0397-C443-471E-8110-378B1FD0F703}" srcOrd="0" destOrd="0" presId="urn:microsoft.com/office/officeart/2005/8/layout/radial6"/>
    <dgm:cxn modelId="{295F6446-A35B-486C-8DCD-83A10A599909}" type="presOf" srcId="{5D2A5601-F304-4C60-8CC2-A8B846F7246D}" destId="{C20890D5-4B2F-4682-A7FE-B07BBA160227}" srcOrd="0" destOrd="0" presId="urn:microsoft.com/office/officeart/2005/8/layout/radial6"/>
    <dgm:cxn modelId="{3AA6D668-28BA-4CF0-822C-B01F06DC25B5}" srcId="{8B3A178C-4923-4FD6-9E40-1CCE3A8CEF5A}" destId="{1A110483-B1D4-471F-AA80-64036A6F2480}" srcOrd="0" destOrd="0" parTransId="{F41A6C57-FB79-45DB-88F7-84B430987FF4}" sibTransId="{696C026B-7D2E-434A-9A41-DFA140AF5EBF}"/>
    <dgm:cxn modelId="{1E3CD76A-8FB1-4714-91FD-97AA1F792531}" type="presOf" srcId="{BD3E0BF3-8262-4A20-BAD7-6228283B82C4}" destId="{428776C6-53E8-4FA1-AE79-DF97EA5D4D0D}" srcOrd="0" destOrd="0" presId="urn:microsoft.com/office/officeart/2005/8/layout/radial6"/>
    <dgm:cxn modelId="{DF4A786B-6E5B-4E37-BCBA-BF45B37B5D23}" type="presOf" srcId="{501A2739-3795-4529-9A2F-21D532594518}" destId="{EEE44F0B-0612-4333-8B84-08E741FF6772}" srcOrd="0" destOrd="0" presId="urn:microsoft.com/office/officeart/2005/8/layout/radial6"/>
    <dgm:cxn modelId="{0D218071-4B57-4F31-805C-1236284FDCC0}" type="presOf" srcId="{8B3A178C-4923-4FD6-9E40-1CCE3A8CEF5A}" destId="{909A090F-BCDE-4CAB-BFBF-A44BA265D036}" srcOrd="0" destOrd="0" presId="urn:microsoft.com/office/officeart/2005/8/layout/radial6"/>
    <dgm:cxn modelId="{68759B7A-54A5-4024-B210-B7BBCCBCB858}" type="presOf" srcId="{D45EE7C5-1F20-4A2A-8B20-222DA23E6942}" destId="{E37088F1-1DC7-4BA7-8D5E-D06229780559}" srcOrd="0" destOrd="0" presId="urn:microsoft.com/office/officeart/2005/8/layout/radial6"/>
    <dgm:cxn modelId="{0E01BB5A-0A16-4B9D-91D4-7A644AC3EE48}" type="presOf" srcId="{4F26AFCB-F5B1-41E6-A3E4-92712C761410}" destId="{AC54E40A-52F3-4725-A560-08B7249F637F}" srcOrd="0" destOrd="0" presId="urn:microsoft.com/office/officeart/2005/8/layout/radial6"/>
    <dgm:cxn modelId="{6EFCA680-CBDE-47C9-8346-757A10A27068}" srcId="{8B3A178C-4923-4FD6-9E40-1CCE3A8CEF5A}" destId="{501A2739-3795-4529-9A2F-21D532594518}" srcOrd="6" destOrd="0" parTransId="{4EB28970-D228-4392-814A-3ECB27EBAFA1}" sibTransId="{4F26AFCB-F5B1-41E6-A3E4-92712C761410}"/>
    <dgm:cxn modelId="{60E5D181-238E-4234-839A-33DA05187846}" srcId="{5D2A5601-F304-4C60-8CC2-A8B846F7246D}" destId="{8B3A178C-4923-4FD6-9E40-1CCE3A8CEF5A}" srcOrd="0" destOrd="0" parTransId="{CD07302A-4470-40B2-8663-1FC24007BC9D}" sibTransId="{29C1102C-626F-4B7A-B5B0-C893F608CB83}"/>
    <dgm:cxn modelId="{DE22FC8B-6D48-4D1E-8DFC-8D3E847B1545}" srcId="{8B3A178C-4923-4FD6-9E40-1CCE3A8CEF5A}" destId="{19CB7F05-08F8-4003-AE0C-91E935A2612D}" srcOrd="3" destOrd="0" parTransId="{7C70073D-065E-47EF-9B6F-3EA196C294FF}" sibTransId="{D45EE7C5-1F20-4A2A-8B20-222DA23E6942}"/>
    <dgm:cxn modelId="{C1955A96-DCA0-4694-963C-9D3712F64E6A}" type="presOf" srcId="{5015222C-672B-4CA9-97C6-27E0BA64B4E5}" destId="{6368CB57-055D-4CEB-AA24-2AA44C2446EB}" srcOrd="0" destOrd="0" presId="urn:microsoft.com/office/officeart/2005/8/layout/radial6"/>
    <dgm:cxn modelId="{98294897-F237-405C-AA76-8D334B385D9A}" type="presOf" srcId="{ABE19DAA-02BF-4E09-99BB-138226BFAF55}" destId="{47C316BE-43C9-4FB4-BE74-86E59A58B62D}" srcOrd="0" destOrd="0" presId="urn:microsoft.com/office/officeart/2005/8/layout/radial6"/>
    <dgm:cxn modelId="{0E0E5E99-7F42-4555-AF5A-48F7F0ED8E0D}" srcId="{8B3A178C-4923-4FD6-9E40-1CCE3A8CEF5A}" destId="{09D29780-982C-4E26-868F-A937B8A2D783}" srcOrd="1" destOrd="0" parTransId="{A54FBBE2-507D-4270-A889-BDEBEB033243}" sibTransId="{3D7EF00F-5D58-4BC9-AAEF-52506CF8F1AA}"/>
    <dgm:cxn modelId="{660CEF9B-4A23-4B5C-A37F-37C1715596E6}" type="presOf" srcId="{6A2D6C83-D027-47BC-891A-3D490B9EB76D}" destId="{4CD5199E-DA24-4377-97BC-4DCDCC5893AD}" srcOrd="0" destOrd="0" presId="urn:microsoft.com/office/officeart/2005/8/layout/radial6"/>
    <dgm:cxn modelId="{692A27A2-1F1F-4DDA-BDBF-A69FC78E9E95}" type="presOf" srcId="{19CB7F05-08F8-4003-AE0C-91E935A2612D}" destId="{776731DA-38BA-4C5E-9ED9-5DEF02A7F2B9}" srcOrd="0" destOrd="0" presId="urn:microsoft.com/office/officeart/2005/8/layout/radial6"/>
    <dgm:cxn modelId="{91D4F7B2-7163-414F-B7DA-708D812D0626}" srcId="{8B3A178C-4923-4FD6-9E40-1CCE3A8CEF5A}" destId="{FAF2CEA0-BC6D-48CE-8171-20A4CF28ACFA}" srcOrd="5" destOrd="0" parTransId="{B3564081-A0D2-45AD-87C9-3195BE3F7CB5}" sibTransId="{D98A3160-2C75-4621-A35D-0238F9759ED5}"/>
    <dgm:cxn modelId="{A7A462C4-B016-469C-8D74-319A7BCE2E2D}" type="presOf" srcId="{180D516A-0EB1-4851-9170-2639D40562E7}" destId="{6AEB86F2-04DD-4A42-8053-35ACC04B677D}" srcOrd="0" destOrd="0" presId="urn:microsoft.com/office/officeart/2005/8/layout/radial6"/>
    <dgm:cxn modelId="{38E606CF-6221-43CD-A11C-0F6B7F2BDCE7}" type="presOf" srcId="{D98A3160-2C75-4621-A35D-0238F9759ED5}" destId="{BB0725EC-FF90-4452-9BAE-7AA6E00C17ED}" srcOrd="0" destOrd="0" presId="urn:microsoft.com/office/officeart/2005/8/layout/radial6"/>
    <dgm:cxn modelId="{3AB4FDCF-09E0-4F15-BD57-73044B9BD67C}" type="presOf" srcId="{FAF2CEA0-BC6D-48CE-8171-20A4CF28ACFA}" destId="{CA6812B7-A634-4F2A-9051-5A8D95694A06}" srcOrd="0" destOrd="0" presId="urn:microsoft.com/office/officeart/2005/8/layout/radial6"/>
    <dgm:cxn modelId="{AE45B0D0-E606-403D-BA20-B22A52F93309}" type="presOf" srcId="{8B452D51-1EEC-4DFA-B473-BCDF499DA5AC}" destId="{A8CB875D-6306-4210-A344-387A72B7E9C8}" srcOrd="0" destOrd="0" presId="urn:microsoft.com/office/officeart/2005/8/layout/radial6"/>
    <dgm:cxn modelId="{DD0582D8-C44F-4579-88FC-BD61841AB9EF}" type="presOf" srcId="{696C026B-7D2E-434A-9A41-DFA140AF5EBF}" destId="{59B08026-5831-4FA6-875D-94D910DCFE00}" srcOrd="0" destOrd="0" presId="urn:microsoft.com/office/officeart/2005/8/layout/radial6"/>
    <dgm:cxn modelId="{F4F0ABE5-C280-4DCE-B8EA-ED066A8C95C8}" type="presOf" srcId="{E1F73DC9-6EEB-498E-A6EB-4456B2F97E80}" destId="{D1E66744-7A92-41D7-98DC-53B93D4DC8AC}" srcOrd="0" destOrd="0" presId="urn:microsoft.com/office/officeart/2005/8/layout/radial6"/>
    <dgm:cxn modelId="{C6B5E271-1712-4946-A65C-9C6F32ED2FFB}" type="presParOf" srcId="{C20890D5-4B2F-4682-A7FE-B07BBA160227}" destId="{909A090F-BCDE-4CAB-BFBF-A44BA265D036}" srcOrd="0" destOrd="0" presId="urn:microsoft.com/office/officeart/2005/8/layout/radial6"/>
    <dgm:cxn modelId="{B096567F-89F3-4904-9DE5-04157EFA9BD5}" type="presParOf" srcId="{C20890D5-4B2F-4682-A7FE-B07BBA160227}" destId="{6D9D99F1-74FD-4D49-B7E7-021EDA5C7E3E}" srcOrd="1" destOrd="0" presId="urn:microsoft.com/office/officeart/2005/8/layout/radial6"/>
    <dgm:cxn modelId="{2C237FF7-A83F-4548-B9A4-0195C8C0B81A}" type="presParOf" srcId="{C20890D5-4B2F-4682-A7FE-B07BBA160227}" destId="{423C4382-005D-469B-B85C-5A42DD5D086C}" srcOrd="2" destOrd="0" presId="urn:microsoft.com/office/officeart/2005/8/layout/radial6"/>
    <dgm:cxn modelId="{5C729E92-C84E-4A47-B9C5-6E6B1D030C41}" type="presParOf" srcId="{C20890D5-4B2F-4682-A7FE-B07BBA160227}" destId="{59B08026-5831-4FA6-875D-94D910DCFE00}" srcOrd="3" destOrd="0" presId="urn:microsoft.com/office/officeart/2005/8/layout/radial6"/>
    <dgm:cxn modelId="{B83C4253-7D8D-4892-921B-54124758B428}" type="presParOf" srcId="{C20890D5-4B2F-4682-A7FE-B07BBA160227}" destId="{8AFC0397-C443-471E-8110-378B1FD0F703}" srcOrd="4" destOrd="0" presId="urn:microsoft.com/office/officeart/2005/8/layout/radial6"/>
    <dgm:cxn modelId="{B7AC6F98-1AA7-47F2-982C-295C64B95CB9}" type="presParOf" srcId="{C20890D5-4B2F-4682-A7FE-B07BBA160227}" destId="{16BC6863-99F6-4878-BD50-D023DEDAAB00}" srcOrd="5" destOrd="0" presId="urn:microsoft.com/office/officeart/2005/8/layout/radial6"/>
    <dgm:cxn modelId="{F4275A4D-74F9-4561-BE0F-16083D5E0196}" type="presParOf" srcId="{C20890D5-4B2F-4682-A7FE-B07BBA160227}" destId="{C340F55C-1074-4ADE-A4E5-8DCA96458C60}" srcOrd="6" destOrd="0" presId="urn:microsoft.com/office/officeart/2005/8/layout/radial6"/>
    <dgm:cxn modelId="{2299DA59-0317-4481-879E-F750BE3A99E7}" type="presParOf" srcId="{C20890D5-4B2F-4682-A7FE-B07BBA160227}" destId="{BB1CDB84-A419-46FA-9C18-41BC3380CD33}" srcOrd="7" destOrd="0" presId="urn:microsoft.com/office/officeart/2005/8/layout/radial6"/>
    <dgm:cxn modelId="{ADEBA9FA-9E12-4FF5-B854-E93AC621D99D}" type="presParOf" srcId="{C20890D5-4B2F-4682-A7FE-B07BBA160227}" destId="{E8453C53-6B08-47AF-B081-1297CC7C2387}" srcOrd="8" destOrd="0" presId="urn:microsoft.com/office/officeart/2005/8/layout/radial6"/>
    <dgm:cxn modelId="{F328C6A8-713B-42E6-B246-3A0280859365}" type="presParOf" srcId="{C20890D5-4B2F-4682-A7FE-B07BBA160227}" destId="{428776C6-53E8-4FA1-AE79-DF97EA5D4D0D}" srcOrd="9" destOrd="0" presId="urn:microsoft.com/office/officeart/2005/8/layout/radial6"/>
    <dgm:cxn modelId="{F72FA4A3-A380-4CA4-B7A6-42C1B0198815}" type="presParOf" srcId="{C20890D5-4B2F-4682-A7FE-B07BBA160227}" destId="{776731DA-38BA-4C5E-9ED9-5DEF02A7F2B9}" srcOrd="10" destOrd="0" presId="urn:microsoft.com/office/officeart/2005/8/layout/radial6"/>
    <dgm:cxn modelId="{F719A687-E2B2-47E3-9F96-CA85493BC094}" type="presParOf" srcId="{C20890D5-4B2F-4682-A7FE-B07BBA160227}" destId="{C6959693-886B-4CBD-A1CC-7E16270FFF92}" srcOrd="11" destOrd="0" presId="urn:microsoft.com/office/officeart/2005/8/layout/radial6"/>
    <dgm:cxn modelId="{CEB39474-98DB-46AA-A3EF-259075AF639C}" type="presParOf" srcId="{C20890D5-4B2F-4682-A7FE-B07BBA160227}" destId="{E37088F1-1DC7-4BA7-8D5E-D06229780559}" srcOrd="12" destOrd="0" presId="urn:microsoft.com/office/officeart/2005/8/layout/radial6"/>
    <dgm:cxn modelId="{824277F9-F516-4EF1-AB9E-27E07D631301}" type="presParOf" srcId="{C20890D5-4B2F-4682-A7FE-B07BBA160227}" destId="{6368CB57-055D-4CEB-AA24-2AA44C2446EB}" srcOrd="13" destOrd="0" presId="urn:microsoft.com/office/officeart/2005/8/layout/radial6"/>
    <dgm:cxn modelId="{F2D88DCF-8864-4AFB-904A-26B175DD7793}" type="presParOf" srcId="{C20890D5-4B2F-4682-A7FE-B07BBA160227}" destId="{E7D377E4-D937-42F0-BF40-4E254C521DC2}" srcOrd="14" destOrd="0" presId="urn:microsoft.com/office/officeart/2005/8/layout/radial6"/>
    <dgm:cxn modelId="{D6A87F95-A99A-4E56-844E-2AB44371E4F6}" type="presParOf" srcId="{C20890D5-4B2F-4682-A7FE-B07BBA160227}" destId="{D1E66744-7A92-41D7-98DC-53B93D4DC8AC}" srcOrd="15" destOrd="0" presId="urn:microsoft.com/office/officeart/2005/8/layout/radial6"/>
    <dgm:cxn modelId="{71CC8898-907B-44DA-B680-7093FAB50A52}" type="presParOf" srcId="{C20890D5-4B2F-4682-A7FE-B07BBA160227}" destId="{CA6812B7-A634-4F2A-9051-5A8D95694A06}" srcOrd="16" destOrd="0" presId="urn:microsoft.com/office/officeart/2005/8/layout/radial6"/>
    <dgm:cxn modelId="{A3190601-C4F6-4AAB-9720-9D6CFECE2D27}" type="presParOf" srcId="{C20890D5-4B2F-4682-A7FE-B07BBA160227}" destId="{F25D2309-187F-492A-891A-093DB5141573}" srcOrd="17" destOrd="0" presId="urn:microsoft.com/office/officeart/2005/8/layout/radial6"/>
    <dgm:cxn modelId="{0B67A4DD-A382-4E79-8237-401035D71560}" type="presParOf" srcId="{C20890D5-4B2F-4682-A7FE-B07BBA160227}" destId="{BB0725EC-FF90-4452-9BAE-7AA6E00C17ED}" srcOrd="18" destOrd="0" presId="urn:microsoft.com/office/officeart/2005/8/layout/radial6"/>
    <dgm:cxn modelId="{A96BC2EA-A593-450F-989E-CC6A7A57B8F5}" type="presParOf" srcId="{C20890D5-4B2F-4682-A7FE-B07BBA160227}" destId="{EEE44F0B-0612-4333-8B84-08E741FF6772}" srcOrd="19" destOrd="0" presId="urn:microsoft.com/office/officeart/2005/8/layout/radial6"/>
    <dgm:cxn modelId="{E319691E-9D61-48C5-8EA7-990AACF5145D}" type="presParOf" srcId="{C20890D5-4B2F-4682-A7FE-B07BBA160227}" destId="{44E9F259-0E74-4B6D-8259-AF1E6C9884F4}" srcOrd="20" destOrd="0" presId="urn:microsoft.com/office/officeart/2005/8/layout/radial6"/>
    <dgm:cxn modelId="{6E983F83-DC1F-477C-B973-2D752F77819D}" type="presParOf" srcId="{C20890D5-4B2F-4682-A7FE-B07BBA160227}" destId="{AC54E40A-52F3-4725-A560-08B7249F637F}" srcOrd="21" destOrd="0" presId="urn:microsoft.com/office/officeart/2005/8/layout/radial6"/>
    <dgm:cxn modelId="{C98FA8BA-E8FE-4B2B-927D-27DEAEF017DE}" type="presParOf" srcId="{C20890D5-4B2F-4682-A7FE-B07BBA160227}" destId="{6AEB86F2-04DD-4A42-8053-35ACC04B677D}" srcOrd="22" destOrd="0" presId="urn:microsoft.com/office/officeart/2005/8/layout/radial6"/>
    <dgm:cxn modelId="{3CA110E4-524B-4F31-B156-43C5476BA564}" type="presParOf" srcId="{C20890D5-4B2F-4682-A7FE-B07BBA160227}" destId="{17668C72-4625-4DFF-8360-CCC1579B3674}" srcOrd="23" destOrd="0" presId="urn:microsoft.com/office/officeart/2005/8/layout/radial6"/>
    <dgm:cxn modelId="{76704FDC-31CF-49A0-AE6E-ECE5EF2709B1}" type="presParOf" srcId="{C20890D5-4B2F-4682-A7FE-B07BBA160227}" destId="{A8CB875D-6306-4210-A344-387A72B7E9C8}" srcOrd="24" destOrd="0" presId="urn:microsoft.com/office/officeart/2005/8/layout/radial6"/>
    <dgm:cxn modelId="{07A4F2FF-05A6-4B0F-80C0-364D3D043DD4}" type="presParOf" srcId="{C20890D5-4B2F-4682-A7FE-B07BBA160227}" destId="{47C316BE-43C9-4FB4-BE74-86E59A58B62D}" srcOrd="25" destOrd="0" presId="urn:microsoft.com/office/officeart/2005/8/layout/radial6"/>
    <dgm:cxn modelId="{CEE6C5A6-2F7E-4C2A-B5C7-107C741B7DDB}" type="presParOf" srcId="{C20890D5-4B2F-4682-A7FE-B07BBA160227}" destId="{5DB2E787-0448-4153-A44F-856A61F8EE60}" srcOrd="26" destOrd="0" presId="urn:microsoft.com/office/officeart/2005/8/layout/radial6"/>
    <dgm:cxn modelId="{0E28CD84-EE55-44B1-9BB2-2164BAE87DC1}" type="presParOf" srcId="{C20890D5-4B2F-4682-A7FE-B07BBA160227}" destId="{4CD5199E-DA24-4377-97BC-4DCDCC5893AD}"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E9E5D1-696E-40E9-AFAF-C676B195AC7F}" type="doc">
      <dgm:prSet loTypeId="urn:microsoft.com/office/officeart/2009/3/layout/BlockDescendingList" loCatId="list" qsTypeId="urn:microsoft.com/office/officeart/2005/8/quickstyle/simple1" qsCatId="simple" csTypeId="urn:microsoft.com/office/officeart/2005/8/colors/accent2_3" csCatId="accent2" phldr="1"/>
      <dgm:spPr/>
    </dgm:pt>
    <dgm:pt modelId="{6AAA1674-1FE4-471B-A9F9-BFBBBC765F1F}">
      <dgm:prSet phldrT="[Text]"/>
      <dgm:spPr>
        <a:solidFill>
          <a:srgbClr val="EA2537"/>
        </a:solidFill>
      </dgm:spPr>
      <dgm:t>
        <a:bodyPr/>
        <a:lstStyle/>
        <a:p>
          <a:pPr algn="l"/>
          <a:r>
            <a:rPr lang="nb-NO" dirty="0"/>
            <a:t>D&amp;O Limits </a:t>
          </a:r>
          <a:r>
            <a:rPr lang="nb-NO" dirty="0" err="1"/>
            <a:t>of</a:t>
          </a:r>
          <a:r>
            <a:rPr lang="nb-NO" dirty="0"/>
            <a:t> </a:t>
          </a:r>
          <a:r>
            <a:rPr lang="nb-NO" dirty="0" err="1"/>
            <a:t>Liability</a:t>
          </a:r>
          <a:endParaRPr lang="nb-NO" dirty="0"/>
        </a:p>
      </dgm:t>
    </dgm:pt>
    <dgm:pt modelId="{13DEB23A-F771-42A2-92DF-2D1756F624CA}" type="parTrans" cxnId="{2EE1AB7B-7B3F-4F58-85FB-A3374FC78AE9}">
      <dgm:prSet/>
      <dgm:spPr/>
      <dgm:t>
        <a:bodyPr/>
        <a:lstStyle/>
        <a:p>
          <a:endParaRPr lang="nb-NO"/>
        </a:p>
      </dgm:t>
    </dgm:pt>
    <dgm:pt modelId="{8F30E5CB-3110-405F-B9B1-BD22F80FCAFF}" type="sibTrans" cxnId="{2EE1AB7B-7B3F-4F58-85FB-A3374FC78AE9}">
      <dgm:prSet/>
      <dgm:spPr/>
      <dgm:t>
        <a:bodyPr/>
        <a:lstStyle/>
        <a:p>
          <a:endParaRPr lang="nb-NO"/>
        </a:p>
      </dgm:t>
    </dgm:pt>
    <dgm:pt modelId="{55070155-171C-4AFA-9A3D-952BBED5437C}">
      <dgm:prSet phldrT="[Text]"/>
      <dgm:spPr/>
      <dgm:t>
        <a:bodyPr/>
        <a:lstStyle/>
        <a:p>
          <a:r>
            <a:rPr lang="nb-NO" dirty="0" err="1"/>
            <a:t>External</a:t>
          </a:r>
          <a:r>
            <a:rPr lang="nb-NO" dirty="0"/>
            <a:t> </a:t>
          </a:r>
          <a:r>
            <a:rPr lang="nb-NO" dirty="0" err="1"/>
            <a:t>issues</a:t>
          </a:r>
          <a:endParaRPr lang="nb-NO" dirty="0"/>
        </a:p>
      </dgm:t>
    </dgm:pt>
    <dgm:pt modelId="{6B26E25A-DD7E-46AF-80FA-D26261CEC062}" type="parTrans" cxnId="{44B5DDF0-355C-47C4-9D2F-D59521B1EC34}">
      <dgm:prSet/>
      <dgm:spPr/>
      <dgm:t>
        <a:bodyPr/>
        <a:lstStyle/>
        <a:p>
          <a:endParaRPr lang="nb-NO"/>
        </a:p>
      </dgm:t>
    </dgm:pt>
    <dgm:pt modelId="{E8367A33-19E4-4B4C-8584-B8DFC01F40EC}" type="sibTrans" cxnId="{44B5DDF0-355C-47C4-9D2F-D59521B1EC34}">
      <dgm:prSet/>
      <dgm:spPr/>
      <dgm:t>
        <a:bodyPr/>
        <a:lstStyle/>
        <a:p>
          <a:endParaRPr lang="nb-NO"/>
        </a:p>
      </dgm:t>
    </dgm:pt>
    <dgm:pt modelId="{C6D4C569-1A98-41D5-A791-94F9C13EA743}">
      <dgm:prSet phldrT="[Text]"/>
      <dgm:spPr/>
      <dgm:t>
        <a:bodyPr/>
        <a:lstStyle/>
        <a:p>
          <a:r>
            <a:rPr lang="nb-NO" dirty="0"/>
            <a:t>Industry </a:t>
          </a:r>
          <a:r>
            <a:rPr lang="en-US" noProof="0" dirty="0"/>
            <a:t>Susceptibility</a:t>
          </a:r>
          <a:r>
            <a:rPr lang="nb-NO" dirty="0"/>
            <a:t> to Claims</a:t>
          </a:r>
        </a:p>
      </dgm:t>
    </dgm:pt>
    <dgm:pt modelId="{B068689F-B147-43B5-B356-E11D8B532991}" type="parTrans" cxnId="{B28996AC-E8E1-44CF-8C44-B7AB3F5157FB}">
      <dgm:prSet/>
      <dgm:spPr/>
      <dgm:t>
        <a:bodyPr/>
        <a:lstStyle/>
        <a:p>
          <a:endParaRPr lang="nb-NO"/>
        </a:p>
      </dgm:t>
    </dgm:pt>
    <dgm:pt modelId="{C1A7BF7E-7CEF-40B7-AC72-FA66B16751CF}" type="sibTrans" cxnId="{B28996AC-E8E1-44CF-8C44-B7AB3F5157FB}">
      <dgm:prSet/>
      <dgm:spPr/>
      <dgm:t>
        <a:bodyPr/>
        <a:lstStyle/>
        <a:p>
          <a:endParaRPr lang="nb-NO"/>
        </a:p>
      </dgm:t>
    </dgm:pt>
    <dgm:pt modelId="{480EF807-AC94-47AA-9118-EE99F7A6AFF2}">
      <dgm:prSet phldrT="[Text]"/>
      <dgm:spPr/>
      <dgm:t>
        <a:bodyPr/>
        <a:lstStyle/>
        <a:p>
          <a:r>
            <a:rPr lang="nb-NO" dirty="0" err="1"/>
            <a:t>Analyst</a:t>
          </a:r>
          <a:r>
            <a:rPr lang="nb-NO" dirty="0"/>
            <a:t> &amp; Investor </a:t>
          </a:r>
          <a:r>
            <a:rPr lang="nb-NO" dirty="0" err="1"/>
            <a:t>Expectations</a:t>
          </a:r>
          <a:endParaRPr lang="nb-NO" dirty="0"/>
        </a:p>
      </dgm:t>
    </dgm:pt>
    <dgm:pt modelId="{F90EF406-F2C7-4E35-9864-FA9BF54596B3}" type="parTrans" cxnId="{BDFAFE47-4197-4861-9A37-E2A8BC222275}">
      <dgm:prSet/>
      <dgm:spPr/>
      <dgm:t>
        <a:bodyPr/>
        <a:lstStyle/>
        <a:p>
          <a:endParaRPr lang="nb-NO"/>
        </a:p>
      </dgm:t>
    </dgm:pt>
    <dgm:pt modelId="{8DF6322A-22A6-4194-B7FE-EC61B0D32CCA}" type="sibTrans" cxnId="{BDFAFE47-4197-4861-9A37-E2A8BC222275}">
      <dgm:prSet/>
      <dgm:spPr/>
      <dgm:t>
        <a:bodyPr/>
        <a:lstStyle/>
        <a:p>
          <a:endParaRPr lang="nb-NO"/>
        </a:p>
      </dgm:t>
    </dgm:pt>
    <dgm:pt modelId="{D4C5CDA9-97C9-431D-9B77-1756E3CCAB2D}">
      <dgm:prSet phldrT="[Text]"/>
      <dgm:spPr/>
      <dgm:t>
        <a:bodyPr/>
        <a:lstStyle/>
        <a:p>
          <a:r>
            <a:rPr lang="nb-NO" dirty="0" err="1">
              <a:solidFill>
                <a:schemeClr val="tx1"/>
              </a:solidFill>
            </a:rPr>
            <a:t>Jurisdicational</a:t>
          </a:r>
          <a:r>
            <a:rPr lang="nb-NO" dirty="0">
              <a:solidFill>
                <a:schemeClr val="tx1"/>
              </a:solidFill>
            </a:rPr>
            <a:t> </a:t>
          </a:r>
          <a:r>
            <a:rPr lang="nb-NO" dirty="0" err="1">
              <a:solidFill>
                <a:schemeClr val="tx1"/>
              </a:solidFill>
            </a:rPr>
            <a:t>Consideration</a:t>
          </a:r>
          <a:endParaRPr lang="nb-NO" dirty="0">
            <a:solidFill>
              <a:schemeClr val="tx1"/>
            </a:solidFill>
          </a:endParaRPr>
        </a:p>
      </dgm:t>
    </dgm:pt>
    <dgm:pt modelId="{972B7DB2-570F-4564-9681-336AE36B255C}" type="parTrans" cxnId="{F66597CA-3CF7-4CE1-B162-174214456801}">
      <dgm:prSet/>
      <dgm:spPr/>
      <dgm:t>
        <a:bodyPr/>
        <a:lstStyle/>
        <a:p>
          <a:endParaRPr lang="nb-NO"/>
        </a:p>
      </dgm:t>
    </dgm:pt>
    <dgm:pt modelId="{A02C9D27-EB02-40F1-9C4D-8BE40034A760}" type="sibTrans" cxnId="{F66597CA-3CF7-4CE1-B162-174214456801}">
      <dgm:prSet/>
      <dgm:spPr/>
      <dgm:t>
        <a:bodyPr/>
        <a:lstStyle/>
        <a:p>
          <a:endParaRPr lang="nb-NO"/>
        </a:p>
      </dgm:t>
    </dgm:pt>
    <dgm:pt modelId="{5A68E653-664D-4E7B-BC24-BAC1BB360AFF}">
      <dgm:prSet phldrT="[Text]"/>
      <dgm:spPr/>
      <dgm:t>
        <a:bodyPr/>
        <a:lstStyle/>
        <a:p>
          <a:r>
            <a:rPr lang="nb-NO" dirty="0">
              <a:solidFill>
                <a:schemeClr val="tx1">
                  <a:lumMod val="95000"/>
                  <a:lumOff val="5000"/>
                </a:schemeClr>
              </a:solidFill>
            </a:rPr>
            <a:t>Peer Groups</a:t>
          </a:r>
        </a:p>
      </dgm:t>
    </dgm:pt>
    <dgm:pt modelId="{6C02580D-23E5-48D2-A320-429973D5DB07}" type="parTrans" cxnId="{912A29F4-BAEC-49ED-85F7-4DD253245C60}">
      <dgm:prSet/>
      <dgm:spPr/>
      <dgm:t>
        <a:bodyPr/>
        <a:lstStyle/>
        <a:p>
          <a:endParaRPr lang="nb-NO"/>
        </a:p>
      </dgm:t>
    </dgm:pt>
    <dgm:pt modelId="{D5EB5544-3011-430D-9722-80AA1D537C2D}" type="sibTrans" cxnId="{912A29F4-BAEC-49ED-85F7-4DD253245C60}">
      <dgm:prSet/>
      <dgm:spPr/>
      <dgm:t>
        <a:bodyPr/>
        <a:lstStyle/>
        <a:p>
          <a:endParaRPr lang="nb-NO"/>
        </a:p>
      </dgm:t>
    </dgm:pt>
    <dgm:pt modelId="{A163DAF7-AADB-4688-94FE-B67E96AB71C0}">
      <dgm:prSet phldrT="[Text]"/>
      <dgm:spPr/>
      <dgm:t>
        <a:bodyPr/>
        <a:lstStyle/>
        <a:p>
          <a:r>
            <a:rPr lang="nb-NO" dirty="0" err="1"/>
            <a:t>Developing</a:t>
          </a:r>
          <a:r>
            <a:rPr lang="nb-NO" dirty="0"/>
            <a:t> case </a:t>
          </a:r>
          <a:r>
            <a:rPr lang="nb-NO" dirty="0" err="1"/>
            <a:t>law</a:t>
          </a:r>
          <a:endParaRPr lang="nb-NO" dirty="0"/>
        </a:p>
      </dgm:t>
    </dgm:pt>
    <dgm:pt modelId="{76A3140E-3B9C-4602-BF5F-28E476E3E450}" type="parTrans" cxnId="{8CACD9B3-A60A-4DF9-8CCA-952CA989188C}">
      <dgm:prSet/>
      <dgm:spPr/>
      <dgm:t>
        <a:bodyPr/>
        <a:lstStyle/>
        <a:p>
          <a:endParaRPr lang="nb-NO"/>
        </a:p>
      </dgm:t>
    </dgm:pt>
    <dgm:pt modelId="{133BBF1F-6B17-4DF7-A939-1698DC9944B0}" type="sibTrans" cxnId="{8CACD9B3-A60A-4DF9-8CCA-952CA989188C}">
      <dgm:prSet/>
      <dgm:spPr/>
      <dgm:t>
        <a:bodyPr/>
        <a:lstStyle/>
        <a:p>
          <a:endParaRPr lang="nb-NO"/>
        </a:p>
      </dgm:t>
    </dgm:pt>
    <dgm:pt modelId="{ACC22F69-321A-4087-9986-28EA03EBCA27}">
      <dgm:prSet phldrT="[Text]"/>
      <dgm:spPr/>
      <dgm:t>
        <a:bodyPr/>
        <a:lstStyle/>
        <a:p>
          <a:r>
            <a:rPr lang="nb-NO" dirty="0" err="1">
              <a:solidFill>
                <a:schemeClr val="tx1">
                  <a:lumMod val="95000"/>
                  <a:lumOff val="5000"/>
                </a:schemeClr>
              </a:solidFill>
            </a:rPr>
            <a:t>Regulatory</a:t>
          </a:r>
          <a:r>
            <a:rPr lang="nb-NO" dirty="0">
              <a:solidFill>
                <a:schemeClr val="tx1">
                  <a:lumMod val="95000"/>
                  <a:lumOff val="5000"/>
                </a:schemeClr>
              </a:solidFill>
            </a:rPr>
            <a:t> Environment</a:t>
          </a:r>
        </a:p>
      </dgm:t>
    </dgm:pt>
    <dgm:pt modelId="{EFA1E503-6939-4142-B59E-B29E1252E6F5}" type="parTrans" cxnId="{E5EF790D-D2BF-42EE-B40D-4206FACB3081}">
      <dgm:prSet/>
      <dgm:spPr/>
      <dgm:t>
        <a:bodyPr/>
        <a:lstStyle/>
        <a:p>
          <a:endParaRPr lang="nb-NO"/>
        </a:p>
      </dgm:t>
    </dgm:pt>
    <dgm:pt modelId="{9540AC25-21FF-4578-8F20-2F08B19CA3CD}" type="sibTrans" cxnId="{E5EF790D-D2BF-42EE-B40D-4206FACB3081}">
      <dgm:prSet/>
      <dgm:spPr/>
      <dgm:t>
        <a:bodyPr/>
        <a:lstStyle/>
        <a:p>
          <a:endParaRPr lang="nb-NO"/>
        </a:p>
      </dgm:t>
    </dgm:pt>
    <dgm:pt modelId="{D3844B16-C980-40FC-9FD2-D52222E65283}">
      <dgm:prSet phldrT="[Text]"/>
      <dgm:spPr/>
      <dgm:t>
        <a:bodyPr/>
        <a:lstStyle/>
        <a:p>
          <a:r>
            <a:rPr lang="nb-NO" dirty="0"/>
            <a:t>Insurance </a:t>
          </a:r>
          <a:r>
            <a:rPr lang="nb-NO" dirty="0" err="1"/>
            <a:t>market</a:t>
          </a:r>
          <a:r>
            <a:rPr lang="nb-NO" dirty="0"/>
            <a:t> </a:t>
          </a:r>
          <a:r>
            <a:rPr lang="nb-NO" dirty="0" err="1"/>
            <a:t>cycles</a:t>
          </a:r>
          <a:endParaRPr lang="nb-NO" dirty="0"/>
        </a:p>
      </dgm:t>
    </dgm:pt>
    <dgm:pt modelId="{A5559D9B-CBF3-4357-9844-36C80F1F6ED1}" type="parTrans" cxnId="{7089F69F-A78A-4B06-8D58-5C86D77A7FB5}">
      <dgm:prSet/>
      <dgm:spPr/>
      <dgm:t>
        <a:bodyPr/>
        <a:lstStyle/>
        <a:p>
          <a:endParaRPr lang="nb-NO"/>
        </a:p>
      </dgm:t>
    </dgm:pt>
    <dgm:pt modelId="{C0DF846E-7B60-4631-A860-04FA6AB77733}" type="sibTrans" cxnId="{7089F69F-A78A-4B06-8D58-5C86D77A7FB5}">
      <dgm:prSet/>
      <dgm:spPr/>
      <dgm:t>
        <a:bodyPr/>
        <a:lstStyle/>
        <a:p>
          <a:endParaRPr lang="nb-NO"/>
        </a:p>
      </dgm:t>
    </dgm:pt>
    <dgm:pt modelId="{87FC1F59-8FD0-45C6-90D3-4081B7CFDAC1}">
      <dgm:prSet phldrT="[Text]"/>
      <dgm:spPr/>
      <dgm:t>
        <a:bodyPr/>
        <a:lstStyle/>
        <a:p>
          <a:r>
            <a:rPr lang="nb-NO" dirty="0" err="1"/>
            <a:t>Internal</a:t>
          </a:r>
          <a:r>
            <a:rPr lang="nb-NO" dirty="0"/>
            <a:t> </a:t>
          </a:r>
          <a:r>
            <a:rPr lang="nb-NO" dirty="0" err="1"/>
            <a:t>Issues</a:t>
          </a:r>
          <a:endParaRPr lang="nb-NO" dirty="0"/>
        </a:p>
      </dgm:t>
    </dgm:pt>
    <dgm:pt modelId="{99F61018-E680-4353-8EAF-83417FAC25AC}" type="parTrans" cxnId="{04736E2F-CAD8-4FFD-9568-2DFA947D0B50}">
      <dgm:prSet/>
      <dgm:spPr/>
      <dgm:t>
        <a:bodyPr/>
        <a:lstStyle/>
        <a:p>
          <a:endParaRPr lang="nb-NO"/>
        </a:p>
      </dgm:t>
    </dgm:pt>
    <dgm:pt modelId="{A4A56A5C-08C6-4200-A58D-D28CD3C103AD}" type="sibTrans" cxnId="{04736E2F-CAD8-4FFD-9568-2DFA947D0B50}">
      <dgm:prSet/>
      <dgm:spPr/>
      <dgm:t>
        <a:bodyPr/>
        <a:lstStyle/>
        <a:p>
          <a:endParaRPr lang="nb-NO"/>
        </a:p>
      </dgm:t>
    </dgm:pt>
    <dgm:pt modelId="{A1D63C98-DEBC-4E13-A1AF-65FF0D17E972}">
      <dgm:prSet phldrT="[Text]"/>
      <dgm:spPr/>
      <dgm:t>
        <a:bodyPr/>
        <a:lstStyle/>
        <a:p>
          <a:r>
            <a:rPr lang="nb-NO" dirty="0" err="1"/>
            <a:t>Merger</a:t>
          </a:r>
          <a:r>
            <a:rPr lang="nb-NO" dirty="0"/>
            <a:t> and </a:t>
          </a:r>
          <a:r>
            <a:rPr lang="nb-NO" dirty="0" err="1"/>
            <a:t>Acquisition</a:t>
          </a:r>
          <a:r>
            <a:rPr lang="nb-NO" dirty="0"/>
            <a:t> Activity</a:t>
          </a:r>
        </a:p>
      </dgm:t>
    </dgm:pt>
    <dgm:pt modelId="{F5D2C800-134C-49BE-B099-316E0261755E}" type="parTrans" cxnId="{29EDDC34-95B2-4CCC-A83F-73291C1EC632}">
      <dgm:prSet/>
      <dgm:spPr/>
      <dgm:t>
        <a:bodyPr/>
        <a:lstStyle/>
        <a:p>
          <a:endParaRPr lang="nb-NO"/>
        </a:p>
      </dgm:t>
    </dgm:pt>
    <dgm:pt modelId="{98D8D950-995D-4954-9010-09FB6B884E3A}" type="sibTrans" cxnId="{29EDDC34-95B2-4CCC-A83F-73291C1EC632}">
      <dgm:prSet/>
      <dgm:spPr/>
      <dgm:t>
        <a:bodyPr/>
        <a:lstStyle/>
        <a:p>
          <a:endParaRPr lang="nb-NO"/>
        </a:p>
      </dgm:t>
    </dgm:pt>
    <dgm:pt modelId="{FE74D3AD-4D86-46A0-8BCE-86F52FBD5B42}">
      <dgm:prSet phldrT="[Text]"/>
      <dgm:spPr/>
      <dgm:t>
        <a:bodyPr/>
        <a:lstStyle/>
        <a:p>
          <a:r>
            <a:rPr lang="nb-NO" dirty="0">
              <a:solidFill>
                <a:schemeClr val="tx1">
                  <a:lumMod val="95000"/>
                  <a:lumOff val="5000"/>
                </a:schemeClr>
              </a:solidFill>
            </a:rPr>
            <a:t>Risk </a:t>
          </a:r>
          <a:r>
            <a:rPr lang="nb-NO" dirty="0" err="1">
              <a:solidFill>
                <a:schemeClr val="tx1">
                  <a:lumMod val="95000"/>
                  <a:lumOff val="5000"/>
                </a:schemeClr>
              </a:solidFill>
            </a:rPr>
            <a:t>retention</a:t>
          </a:r>
          <a:r>
            <a:rPr lang="nb-NO" dirty="0">
              <a:solidFill>
                <a:schemeClr val="tx1">
                  <a:lumMod val="95000"/>
                  <a:lumOff val="5000"/>
                </a:schemeClr>
              </a:solidFill>
            </a:rPr>
            <a:t> policy</a:t>
          </a:r>
        </a:p>
      </dgm:t>
    </dgm:pt>
    <dgm:pt modelId="{7C2AEE51-D3C1-4CAE-9427-7DF93289590E}" type="parTrans" cxnId="{88D5E6C6-F6AE-4580-8191-94DF75E743BC}">
      <dgm:prSet/>
      <dgm:spPr/>
      <dgm:t>
        <a:bodyPr/>
        <a:lstStyle/>
        <a:p>
          <a:endParaRPr lang="nb-NO"/>
        </a:p>
      </dgm:t>
    </dgm:pt>
    <dgm:pt modelId="{B0A065F3-B110-4552-974D-46FD1E37E523}" type="sibTrans" cxnId="{88D5E6C6-F6AE-4580-8191-94DF75E743BC}">
      <dgm:prSet/>
      <dgm:spPr/>
      <dgm:t>
        <a:bodyPr/>
        <a:lstStyle/>
        <a:p>
          <a:endParaRPr lang="nb-NO"/>
        </a:p>
      </dgm:t>
    </dgm:pt>
    <dgm:pt modelId="{4969E782-553F-4C40-BAEE-1F858AE0A264}">
      <dgm:prSet phldrT="[Text]"/>
      <dgm:spPr/>
      <dgm:t>
        <a:bodyPr/>
        <a:lstStyle/>
        <a:p>
          <a:r>
            <a:rPr lang="nb-NO" dirty="0" err="1"/>
            <a:t>Composition</a:t>
          </a:r>
          <a:r>
            <a:rPr lang="nb-NO" dirty="0"/>
            <a:t> </a:t>
          </a:r>
          <a:r>
            <a:rPr lang="nb-NO" dirty="0" err="1"/>
            <a:t>of</a:t>
          </a:r>
          <a:r>
            <a:rPr lang="nb-NO" dirty="0"/>
            <a:t> </a:t>
          </a:r>
          <a:r>
            <a:rPr lang="nb-NO" dirty="0" err="1"/>
            <a:t>the</a:t>
          </a:r>
          <a:r>
            <a:rPr lang="nb-NO" dirty="0"/>
            <a:t> </a:t>
          </a:r>
          <a:r>
            <a:rPr lang="nb-NO" dirty="0" err="1"/>
            <a:t>board</a:t>
          </a:r>
          <a:endParaRPr lang="nb-NO" dirty="0"/>
        </a:p>
      </dgm:t>
    </dgm:pt>
    <dgm:pt modelId="{31D5553F-01C1-4934-9A90-B717DEF354B5}" type="parTrans" cxnId="{329C7BF2-EC78-4150-8223-BBBC67BE84F7}">
      <dgm:prSet/>
      <dgm:spPr/>
      <dgm:t>
        <a:bodyPr/>
        <a:lstStyle/>
        <a:p>
          <a:endParaRPr lang="nb-NO"/>
        </a:p>
      </dgm:t>
    </dgm:pt>
    <dgm:pt modelId="{764DE3FC-3CA5-4DDA-8A01-C01F0B900AE3}" type="sibTrans" cxnId="{329C7BF2-EC78-4150-8223-BBBC67BE84F7}">
      <dgm:prSet/>
      <dgm:spPr/>
      <dgm:t>
        <a:bodyPr/>
        <a:lstStyle/>
        <a:p>
          <a:endParaRPr lang="nb-NO"/>
        </a:p>
      </dgm:t>
    </dgm:pt>
    <dgm:pt modelId="{8293C2A0-13AB-4C52-902A-00E8820C9F36}">
      <dgm:prSet phldrT="[Text]"/>
      <dgm:spPr/>
      <dgm:t>
        <a:bodyPr/>
        <a:lstStyle/>
        <a:p>
          <a:r>
            <a:rPr lang="nb-NO" dirty="0" err="1">
              <a:solidFill>
                <a:schemeClr val="tx1">
                  <a:lumMod val="95000"/>
                  <a:lumOff val="5000"/>
                </a:schemeClr>
              </a:solidFill>
            </a:rPr>
            <a:t>Geographic</a:t>
          </a:r>
          <a:r>
            <a:rPr lang="nb-NO" dirty="0">
              <a:solidFill>
                <a:schemeClr val="tx1">
                  <a:lumMod val="95000"/>
                  <a:lumOff val="5000"/>
                </a:schemeClr>
              </a:solidFill>
            </a:rPr>
            <a:t> location</a:t>
          </a:r>
        </a:p>
      </dgm:t>
    </dgm:pt>
    <dgm:pt modelId="{4139B6AC-D2AE-4CA8-92AE-964C88A31B46}" type="parTrans" cxnId="{641BAD79-F13F-4551-ABE2-662634930FB9}">
      <dgm:prSet/>
      <dgm:spPr/>
      <dgm:t>
        <a:bodyPr/>
        <a:lstStyle/>
        <a:p>
          <a:endParaRPr lang="nb-NO"/>
        </a:p>
      </dgm:t>
    </dgm:pt>
    <dgm:pt modelId="{206A12D1-E3AD-47CB-93CD-F2E024BC5AFD}" type="sibTrans" cxnId="{641BAD79-F13F-4551-ABE2-662634930FB9}">
      <dgm:prSet/>
      <dgm:spPr/>
      <dgm:t>
        <a:bodyPr/>
        <a:lstStyle/>
        <a:p>
          <a:endParaRPr lang="nb-NO"/>
        </a:p>
      </dgm:t>
    </dgm:pt>
    <dgm:pt modelId="{FFDC68CA-C183-48B3-A80B-C740F76957E3}">
      <dgm:prSet phldrT="[Text]"/>
      <dgm:spPr/>
      <dgm:t>
        <a:bodyPr/>
        <a:lstStyle/>
        <a:p>
          <a:r>
            <a:rPr lang="nb-NO" dirty="0"/>
            <a:t>Financial </a:t>
          </a:r>
          <a:r>
            <a:rPr lang="nb-NO" dirty="0" err="1"/>
            <a:t>condition</a:t>
          </a:r>
          <a:endParaRPr lang="nb-NO" dirty="0"/>
        </a:p>
      </dgm:t>
    </dgm:pt>
    <dgm:pt modelId="{BF8C77BD-FAF8-45F0-A045-71A7DA0BED46}" type="parTrans" cxnId="{9CDE6C38-BBD1-4A17-AF54-9FD397178423}">
      <dgm:prSet/>
      <dgm:spPr/>
      <dgm:t>
        <a:bodyPr/>
        <a:lstStyle/>
        <a:p>
          <a:endParaRPr lang="nb-NO"/>
        </a:p>
      </dgm:t>
    </dgm:pt>
    <dgm:pt modelId="{5250A1BA-7BFF-4520-BB92-B8DD69AE533C}" type="sibTrans" cxnId="{9CDE6C38-BBD1-4A17-AF54-9FD397178423}">
      <dgm:prSet/>
      <dgm:spPr/>
      <dgm:t>
        <a:bodyPr/>
        <a:lstStyle/>
        <a:p>
          <a:endParaRPr lang="nb-NO"/>
        </a:p>
      </dgm:t>
    </dgm:pt>
    <dgm:pt modelId="{D5DCB2C7-2825-4F85-9526-52FC5FF5150B}">
      <dgm:prSet phldrT="[Text]"/>
      <dgm:spPr/>
      <dgm:t>
        <a:bodyPr/>
        <a:lstStyle/>
        <a:p>
          <a:r>
            <a:rPr lang="nb-NO" dirty="0" err="1">
              <a:solidFill>
                <a:schemeClr val="tx1">
                  <a:lumMod val="95000"/>
                  <a:lumOff val="5000"/>
                </a:schemeClr>
              </a:solidFill>
            </a:rPr>
            <a:t>Size</a:t>
          </a:r>
          <a:r>
            <a:rPr lang="nb-NO" dirty="0">
              <a:solidFill>
                <a:schemeClr val="tx1">
                  <a:lumMod val="95000"/>
                  <a:lumOff val="5000"/>
                </a:schemeClr>
              </a:solidFill>
            </a:rPr>
            <a:t>/Market </a:t>
          </a:r>
          <a:r>
            <a:rPr lang="nb-NO" dirty="0" err="1">
              <a:solidFill>
                <a:schemeClr val="tx1">
                  <a:lumMod val="95000"/>
                  <a:lumOff val="5000"/>
                </a:schemeClr>
              </a:solidFill>
            </a:rPr>
            <a:t>capitalisation</a:t>
          </a:r>
          <a:endParaRPr lang="nb-NO" dirty="0">
            <a:solidFill>
              <a:schemeClr val="tx1">
                <a:lumMod val="95000"/>
                <a:lumOff val="5000"/>
              </a:schemeClr>
            </a:solidFill>
          </a:endParaRPr>
        </a:p>
        <a:p>
          <a:endParaRPr lang="nb-NO" dirty="0"/>
        </a:p>
      </dgm:t>
    </dgm:pt>
    <dgm:pt modelId="{596FB346-D275-403C-BAE6-435FDCA5402C}" type="parTrans" cxnId="{9BD458D8-9087-4626-BA7B-A1E8D32072AF}">
      <dgm:prSet/>
      <dgm:spPr/>
      <dgm:t>
        <a:bodyPr/>
        <a:lstStyle/>
        <a:p>
          <a:endParaRPr lang="nb-NO"/>
        </a:p>
      </dgm:t>
    </dgm:pt>
    <dgm:pt modelId="{7A368BD5-0CCD-4DB0-89E9-4B2C4E523235}" type="sibTrans" cxnId="{9BD458D8-9087-4626-BA7B-A1E8D32072AF}">
      <dgm:prSet/>
      <dgm:spPr/>
      <dgm:t>
        <a:bodyPr/>
        <a:lstStyle/>
        <a:p>
          <a:endParaRPr lang="nb-NO"/>
        </a:p>
      </dgm:t>
    </dgm:pt>
    <dgm:pt modelId="{514621AD-1AAE-4DA7-862D-3A3FC277CE3D}">
      <dgm:prSet phldrT="[Text]"/>
      <dgm:spPr/>
      <dgm:t>
        <a:bodyPr/>
        <a:lstStyle/>
        <a:p>
          <a:r>
            <a:rPr lang="nb-NO" dirty="0" err="1">
              <a:solidFill>
                <a:schemeClr val="tx1">
                  <a:lumMod val="95000"/>
                  <a:lumOff val="5000"/>
                </a:schemeClr>
              </a:solidFill>
            </a:rPr>
            <a:t>Ownership</a:t>
          </a:r>
          <a:r>
            <a:rPr lang="nb-NO" dirty="0">
              <a:solidFill>
                <a:schemeClr val="tx1">
                  <a:lumMod val="95000"/>
                  <a:lumOff val="5000"/>
                </a:schemeClr>
              </a:solidFill>
            </a:rPr>
            <a:t> </a:t>
          </a:r>
          <a:r>
            <a:rPr lang="nb-NO" dirty="0" err="1">
              <a:solidFill>
                <a:schemeClr val="tx1">
                  <a:lumMod val="95000"/>
                  <a:lumOff val="5000"/>
                </a:schemeClr>
              </a:solidFill>
            </a:rPr>
            <a:t>structure</a:t>
          </a:r>
          <a:endParaRPr lang="nb-NO" dirty="0">
            <a:solidFill>
              <a:schemeClr val="tx1">
                <a:lumMod val="95000"/>
                <a:lumOff val="5000"/>
              </a:schemeClr>
            </a:solidFill>
          </a:endParaRPr>
        </a:p>
      </dgm:t>
    </dgm:pt>
    <dgm:pt modelId="{15ABD681-9E03-4D8C-B86A-12844A57C235}" type="parTrans" cxnId="{D1539B11-B693-4561-BCD4-DB1B031DA5CF}">
      <dgm:prSet/>
      <dgm:spPr/>
      <dgm:t>
        <a:bodyPr/>
        <a:lstStyle/>
        <a:p>
          <a:endParaRPr lang="nb-NO"/>
        </a:p>
      </dgm:t>
    </dgm:pt>
    <dgm:pt modelId="{93C650D9-06D3-4A8F-80ED-1CC97C9DF9CE}" type="sibTrans" cxnId="{D1539B11-B693-4561-BCD4-DB1B031DA5CF}">
      <dgm:prSet/>
      <dgm:spPr/>
      <dgm:t>
        <a:bodyPr/>
        <a:lstStyle/>
        <a:p>
          <a:endParaRPr lang="nb-NO"/>
        </a:p>
      </dgm:t>
    </dgm:pt>
    <dgm:pt modelId="{F9556BB5-6FA7-4785-B31F-B4B2E43C96C9}" type="pres">
      <dgm:prSet presAssocID="{11E9E5D1-696E-40E9-AFAF-C676B195AC7F}" presName="Name0" presStyleCnt="0">
        <dgm:presLayoutVars>
          <dgm:chMax val="7"/>
          <dgm:chPref val="7"/>
          <dgm:dir/>
          <dgm:animLvl val="lvl"/>
        </dgm:presLayoutVars>
      </dgm:prSet>
      <dgm:spPr/>
    </dgm:pt>
    <dgm:pt modelId="{E7B69211-1A59-4FD9-B641-6AE8AE74F076}" type="pres">
      <dgm:prSet presAssocID="{6AAA1674-1FE4-471B-A9F9-BFBBBC765F1F}" presName="parentText_1" presStyleLbl="node1" presStyleIdx="0" presStyleCnt="3">
        <dgm:presLayoutVars>
          <dgm:chMax val="1"/>
          <dgm:chPref val="1"/>
          <dgm:bulletEnabled val="1"/>
        </dgm:presLayoutVars>
      </dgm:prSet>
      <dgm:spPr/>
    </dgm:pt>
    <dgm:pt modelId="{7DEF8B5A-5C77-43C4-8BD2-65227BACB705}" type="pres">
      <dgm:prSet presAssocID="{6AAA1674-1FE4-471B-A9F9-BFBBBC765F1F}" presName="childText_1" presStyleLbl="node1" presStyleIdx="0" presStyleCnt="3">
        <dgm:presLayoutVars>
          <dgm:chMax val="0"/>
          <dgm:chPref val="0"/>
          <dgm:bulletEnabled val="1"/>
        </dgm:presLayoutVars>
      </dgm:prSet>
      <dgm:spPr/>
    </dgm:pt>
    <dgm:pt modelId="{462450E2-3831-48D5-9DBF-9C1B05C8EA6F}" type="pres">
      <dgm:prSet presAssocID="{6AAA1674-1FE4-471B-A9F9-BFBBBC765F1F}" presName="accentShape_1" presStyleCnt="0"/>
      <dgm:spPr/>
    </dgm:pt>
    <dgm:pt modelId="{50570715-4B1C-4942-8BEC-D3391346B0C1}" type="pres">
      <dgm:prSet presAssocID="{6AAA1674-1FE4-471B-A9F9-BFBBBC765F1F}" presName="imageRepeatNode" presStyleLbl="node1" presStyleIdx="0" presStyleCnt="3" custAng="5400000" custScaleX="112640" custScaleY="27422" custLinFactNeighborX="4460" custLinFactNeighborY="-10952"/>
      <dgm:spPr/>
    </dgm:pt>
    <dgm:pt modelId="{3E171CED-8AE5-48E2-96DE-269726C4B5D7}" type="pres">
      <dgm:prSet presAssocID="{55070155-171C-4AFA-9A3D-952BBED5437C}" presName="parentText_2" presStyleLbl="node1" presStyleIdx="0" presStyleCnt="3">
        <dgm:presLayoutVars>
          <dgm:chMax val="1"/>
          <dgm:chPref val="1"/>
          <dgm:bulletEnabled val="1"/>
        </dgm:presLayoutVars>
      </dgm:prSet>
      <dgm:spPr/>
    </dgm:pt>
    <dgm:pt modelId="{58508978-3249-4701-8B06-71D702BE3E38}" type="pres">
      <dgm:prSet presAssocID="{55070155-171C-4AFA-9A3D-952BBED5437C}" presName="childText_2" presStyleLbl="node2" presStyleIdx="0" presStyleCnt="0" custLinFactX="-100000" custLinFactNeighborX="-172112" custLinFactNeighborY="-772">
        <dgm:presLayoutVars>
          <dgm:chMax val="0"/>
          <dgm:chPref val="0"/>
          <dgm:bulletEnabled val="1"/>
        </dgm:presLayoutVars>
      </dgm:prSet>
      <dgm:spPr/>
    </dgm:pt>
    <dgm:pt modelId="{C84C3FEA-4B0A-4A8D-952E-E9602B5DAD67}" type="pres">
      <dgm:prSet presAssocID="{55070155-171C-4AFA-9A3D-952BBED5437C}" presName="accentShape_2" presStyleCnt="0"/>
      <dgm:spPr/>
    </dgm:pt>
    <dgm:pt modelId="{07DD2467-274A-40B3-9EFE-93F227DEC402}" type="pres">
      <dgm:prSet presAssocID="{55070155-171C-4AFA-9A3D-952BBED5437C}" presName="imageRepeatNode" presStyleLbl="node1" presStyleIdx="1" presStyleCnt="3" custScaleY="97597" custLinFactX="-98551" custLinFactNeighborX="-100000" custLinFactNeighborY="-2873"/>
      <dgm:spPr/>
    </dgm:pt>
    <dgm:pt modelId="{CCE4C3D0-AEFF-4248-8BDD-CBCCB5A5CA2C}" type="pres">
      <dgm:prSet presAssocID="{87FC1F59-8FD0-45C6-90D3-4081B7CFDAC1}" presName="parentText_3" presStyleLbl="node1" presStyleIdx="1" presStyleCnt="3">
        <dgm:presLayoutVars>
          <dgm:chMax val="1"/>
          <dgm:chPref val="1"/>
          <dgm:bulletEnabled val="1"/>
        </dgm:presLayoutVars>
      </dgm:prSet>
      <dgm:spPr/>
    </dgm:pt>
    <dgm:pt modelId="{32FDB3B2-6419-4A2F-9665-9A6B693B9EB4}" type="pres">
      <dgm:prSet presAssocID="{87FC1F59-8FD0-45C6-90D3-4081B7CFDAC1}" presName="childText_3" presStyleLbl="node2" presStyleIdx="0" presStyleCnt="0" custLinFactX="-51539" custLinFactNeighborX="-100000" custLinFactNeighborY="-15473">
        <dgm:presLayoutVars>
          <dgm:chMax val="0"/>
          <dgm:chPref val="0"/>
          <dgm:bulletEnabled val="1"/>
        </dgm:presLayoutVars>
      </dgm:prSet>
      <dgm:spPr/>
    </dgm:pt>
    <dgm:pt modelId="{C291D35F-6482-4CF9-A666-E71E9AE6A5A0}" type="pres">
      <dgm:prSet presAssocID="{87FC1F59-8FD0-45C6-90D3-4081B7CFDAC1}" presName="accentShape_3" presStyleCnt="0"/>
      <dgm:spPr/>
    </dgm:pt>
    <dgm:pt modelId="{F68A1E37-77BC-463D-B814-4549395E8B35}" type="pres">
      <dgm:prSet presAssocID="{87FC1F59-8FD0-45C6-90D3-4081B7CFDAC1}" presName="imageRepeatNode" presStyleLbl="node1" presStyleIdx="2" presStyleCnt="3" custScaleY="113525" custLinFactX="-10171" custLinFactNeighborX="-100000" custLinFactNeighborY="-12485"/>
      <dgm:spPr/>
    </dgm:pt>
  </dgm:ptLst>
  <dgm:cxnLst>
    <dgm:cxn modelId="{E5EF790D-D2BF-42EE-B40D-4206FACB3081}" srcId="{55070155-171C-4AFA-9A3D-952BBED5437C}" destId="{ACC22F69-321A-4087-9986-28EA03EBCA27}" srcOrd="5" destOrd="0" parTransId="{EFA1E503-6939-4142-B59E-B29E1252E6F5}" sibTransId="{9540AC25-21FF-4578-8F20-2F08B19CA3CD}"/>
    <dgm:cxn modelId="{D1539B11-B693-4561-BCD4-DB1B031DA5CF}" srcId="{87FC1F59-8FD0-45C6-90D3-4081B7CFDAC1}" destId="{514621AD-1AAE-4DA7-862D-3A3FC277CE3D}" srcOrd="0" destOrd="0" parTransId="{15ABD681-9E03-4D8C-B86A-12844A57C235}" sibTransId="{93C650D9-06D3-4A8F-80ED-1CC97C9DF9CE}"/>
    <dgm:cxn modelId="{84817314-0CF2-4353-81E2-F9060D795842}" type="presOf" srcId="{4969E782-553F-4C40-BAEE-1F858AE0A264}" destId="{32FDB3B2-6419-4A2F-9665-9A6B693B9EB4}" srcOrd="0" destOrd="3" presId="urn:microsoft.com/office/officeart/2009/3/layout/BlockDescendingList"/>
    <dgm:cxn modelId="{04736E2F-CAD8-4FFD-9568-2DFA947D0B50}" srcId="{11E9E5D1-696E-40E9-AFAF-C676B195AC7F}" destId="{87FC1F59-8FD0-45C6-90D3-4081B7CFDAC1}" srcOrd="2" destOrd="0" parTransId="{99F61018-E680-4353-8EAF-83417FAC25AC}" sibTransId="{A4A56A5C-08C6-4200-A58D-D28CD3C103AD}"/>
    <dgm:cxn modelId="{29EDDC34-95B2-4CCC-A83F-73291C1EC632}" srcId="{87FC1F59-8FD0-45C6-90D3-4081B7CFDAC1}" destId="{A1D63C98-DEBC-4E13-A1AF-65FF0D17E972}" srcOrd="1" destOrd="0" parTransId="{F5D2C800-134C-49BE-B099-316E0261755E}" sibTransId="{98D8D950-995D-4954-9010-09FB6B884E3A}"/>
    <dgm:cxn modelId="{9CDE6C38-BBD1-4A17-AF54-9FD397178423}" srcId="{87FC1F59-8FD0-45C6-90D3-4081B7CFDAC1}" destId="{FFDC68CA-C183-48B3-A80B-C740F76957E3}" srcOrd="5" destOrd="0" parTransId="{BF8C77BD-FAF8-45F0-A045-71A7DA0BED46}" sibTransId="{5250A1BA-7BFF-4520-BB92-B8DD69AE533C}"/>
    <dgm:cxn modelId="{A8432F40-AD10-4B70-A15B-531FB5759415}" type="presOf" srcId="{8293C2A0-13AB-4C52-902A-00E8820C9F36}" destId="{32FDB3B2-6419-4A2F-9665-9A6B693B9EB4}" srcOrd="0" destOrd="4" presId="urn:microsoft.com/office/officeart/2009/3/layout/BlockDescendingList"/>
    <dgm:cxn modelId="{0010B25E-B88C-4009-84BB-8F063BDBD2AB}" type="presOf" srcId="{ACC22F69-321A-4087-9986-28EA03EBCA27}" destId="{58508978-3249-4701-8B06-71D702BE3E38}" srcOrd="0" destOrd="5" presId="urn:microsoft.com/office/officeart/2009/3/layout/BlockDescendingList"/>
    <dgm:cxn modelId="{EB915063-3AFC-4DD8-823B-A03749DE8E42}" type="presOf" srcId="{5A68E653-664D-4E7B-BC24-BAC1BB360AFF}" destId="{58508978-3249-4701-8B06-71D702BE3E38}" srcOrd="0" destOrd="3" presId="urn:microsoft.com/office/officeart/2009/3/layout/BlockDescendingList"/>
    <dgm:cxn modelId="{8165C745-394D-4BF6-98B9-1EE9878C06B4}" type="presOf" srcId="{87FC1F59-8FD0-45C6-90D3-4081B7CFDAC1}" destId="{CCE4C3D0-AEFF-4248-8BDD-CBCCB5A5CA2C}" srcOrd="0" destOrd="0" presId="urn:microsoft.com/office/officeart/2009/3/layout/BlockDescendingList"/>
    <dgm:cxn modelId="{BDFAFE47-4197-4861-9A37-E2A8BC222275}" srcId="{55070155-171C-4AFA-9A3D-952BBED5437C}" destId="{480EF807-AC94-47AA-9118-EE99F7A6AFF2}" srcOrd="2" destOrd="0" parTransId="{F90EF406-F2C7-4E35-9864-FA9BF54596B3}" sibTransId="{8DF6322A-22A6-4194-B7FE-EC61B0D32CCA}"/>
    <dgm:cxn modelId="{ABD1354A-7D1C-4EF0-8C47-04C5EA862213}" type="presOf" srcId="{C6D4C569-1A98-41D5-A791-94F9C13EA743}" destId="{58508978-3249-4701-8B06-71D702BE3E38}" srcOrd="0" destOrd="0" presId="urn:microsoft.com/office/officeart/2009/3/layout/BlockDescendingList"/>
    <dgm:cxn modelId="{C9DDDF6D-DBD2-47FA-A5D8-3E35076D2C0A}" type="presOf" srcId="{6AAA1674-1FE4-471B-A9F9-BFBBBC765F1F}" destId="{E7B69211-1A59-4FD9-B641-6AE8AE74F076}" srcOrd="0" destOrd="0" presId="urn:microsoft.com/office/officeart/2009/3/layout/BlockDescendingList"/>
    <dgm:cxn modelId="{D665C56E-EF7E-463B-8061-79C9231D0B46}" type="presOf" srcId="{6AAA1674-1FE4-471B-A9F9-BFBBBC765F1F}" destId="{50570715-4B1C-4942-8BEC-D3391346B0C1}" srcOrd="1" destOrd="0" presId="urn:microsoft.com/office/officeart/2009/3/layout/BlockDescendingList"/>
    <dgm:cxn modelId="{780F8059-93C2-4BC6-9085-1A548F5F3081}" type="presOf" srcId="{A1D63C98-DEBC-4E13-A1AF-65FF0D17E972}" destId="{32FDB3B2-6419-4A2F-9665-9A6B693B9EB4}" srcOrd="0" destOrd="1" presId="urn:microsoft.com/office/officeart/2009/3/layout/BlockDescendingList"/>
    <dgm:cxn modelId="{641BAD79-F13F-4551-ABE2-662634930FB9}" srcId="{87FC1F59-8FD0-45C6-90D3-4081B7CFDAC1}" destId="{8293C2A0-13AB-4C52-902A-00E8820C9F36}" srcOrd="4" destOrd="0" parTransId="{4139B6AC-D2AE-4CA8-92AE-964C88A31B46}" sibTransId="{206A12D1-E3AD-47CB-93CD-F2E024BC5AFD}"/>
    <dgm:cxn modelId="{2EE1AB7B-7B3F-4F58-85FB-A3374FC78AE9}" srcId="{11E9E5D1-696E-40E9-AFAF-C676B195AC7F}" destId="{6AAA1674-1FE4-471B-A9F9-BFBBBC765F1F}" srcOrd="0" destOrd="0" parTransId="{13DEB23A-F771-42A2-92DF-2D1756F624CA}" sibTransId="{8F30E5CB-3110-405F-B9B1-BD22F80FCAFF}"/>
    <dgm:cxn modelId="{812F8C90-396E-4331-8135-295F8F7FE82C}" type="presOf" srcId="{D4C5CDA9-97C9-431D-9B77-1756E3CCAB2D}" destId="{58508978-3249-4701-8B06-71D702BE3E38}" srcOrd="0" destOrd="1" presId="urn:microsoft.com/office/officeart/2009/3/layout/BlockDescendingList"/>
    <dgm:cxn modelId="{5FBF0291-1BB0-4B39-ADD5-5004C8264383}" type="presOf" srcId="{D5DCB2C7-2825-4F85-9526-52FC5FF5150B}" destId="{32FDB3B2-6419-4A2F-9665-9A6B693B9EB4}" srcOrd="0" destOrd="6" presId="urn:microsoft.com/office/officeart/2009/3/layout/BlockDescendingList"/>
    <dgm:cxn modelId="{0C8D9E9B-4EE5-4C5A-B81E-80443D9308C5}" type="presOf" srcId="{87FC1F59-8FD0-45C6-90D3-4081B7CFDAC1}" destId="{F68A1E37-77BC-463D-B814-4549395E8B35}" srcOrd="1" destOrd="0" presId="urn:microsoft.com/office/officeart/2009/3/layout/BlockDescendingList"/>
    <dgm:cxn modelId="{7089F69F-A78A-4B06-8D58-5C86D77A7FB5}" srcId="{55070155-171C-4AFA-9A3D-952BBED5437C}" destId="{D3844B16-C980-40FC-9FD2-D52222E65283}" srcOrd="6" destOrd="0" parTransId="{A5559D9B-CBF3-4357-9844-36C80F1F6ED1}" sibTransId="{C0DF846E-7B60-4631-A860-04FA6AB77733}"/>
    <dgm:cxn modelId="{05AD54A5-3A09-4782-BEF3-11263A251696}" type="presOf" srcId="{FFDC68CA-C183-48B3-A80B-C740F76957E3}" destId="{32FDB3B2-6419-4A2F-9665-9A6B693B9EB4}" srcOrd="0" destOrd="5" presId="urn:microsoft.com/office/officeart/2009/3/layout/BlockDescendingList"/>
    <dgm:cxn modelId="{B28996AC-E8E1-44CF-8C44-B7AB3F5157FB}" srcId="{55070155-171C-4AFA-9A3D-952BBED5437C}" destId="{C6D4C569-1A98-41D5-A791-94F9C13EA743}" srcOrd="0" destOrd="0" parTransId="{B068689F-B147-43B5-B356-E11D8B532991}" sibTransId="{C1A7BF7E-7CEF-40B7-AC72-FA66B16751CF}"/>
    <dgm:cxn modelId="{30AF47AF-4118-497B-9F9A-AF50D566639E}" type="presOf" srcId="{A163DAF7-AADB-4688-94FE-B67E96AB71C0}" destId="{58508978-3249-4701-8B06-71D702BE3E38}" srcOrd="0" destOrd="4" presId="urn:microsoft.com/office/officeart/2009/3/layout/BlockDescendingList"/>
    <dgm:cxn modelId="{8CACD9B3-A60A-4DF9-8CCA-952CA989188C}" srcId="{55070155-171C-4AFA-9A3D-952BBED5437C}" destId="{A163DAF7-AADB-4688-94FE-B67E96AB71C0}" srcOrd="4" destOrd="0" parTransId="{76A3140E-3B9C-4602-BF5F-28E476E3E450}" sibTransId="{133BBF1F-6B17-4DF7-A939-1698DC9944B0}"/>
    <dgm:cxn modelId="{8B50F8B7-5808-4317-A75A-0C7DCEECDF51}" type="presOf" srcId="{514621AD-1AAE-4DA7-862D-3A3FC277CE3D}" destId="{32FDB3B2-6419-4A2F-9665-9A6B693B9EB4}" srcOrd="0" destOrd="0" presId="urn:microsoft.com/office/officeart/2009/3/layout/BlockDescendingList"/>
    <dgm:cxn modelId="{CBA213BD-6307-430B-85E4-669A19DB2210}" type="presOf" srcId="{D3844B16-C980-40FC-9FD2-D52222E65283}" destId="{58508978-3249-4701-8B06-71D702BE3E38}" srcOrd="0" destOrd="6" presId="urn:microsoft.com/office/officeart/2009/3/layout/BlockDescendingList"/>
    <dgm:cxn modelId="{9F076CC3-2708-4ECA-95E2-6FB9F188E3AF}" type="presOf" srcId="{FE74D3AD-4D86-46A0-8BCE-86F52FBD5B42}" destId="{32FDB3B2-6419-4A2F-9665-9A6B693B9EB4}" srcOrd="0" destOrd="2" presId="urn:microsoft.com/office/officeart/2009/3/layout/BlockDescendingList"/>
    <dgm:cxn modelId="{88D5E6C6-F6AE-4580-8191-94DF75E743BC}" srcId="{87FC1F59-8FD0-45C6-90D3-4081B7CFDAC1}" destId="{FE74D3AD-4D86-46A0-8BCE-86F52FBD5B42}" srcOrd="2" destOrd="0" parTransId="{7C2AEE51-D3C1-4CAE-9427-7DF93289590E}" sibTransId="{B0A065F3-B110-4552-974D-46FD1E37E523}"/>
    <dgm:cxn modelId="{DE71F5C7-9593-4080-9740-1C2AA7455E69}" type="presOf" srcId="{55070155-171C-4AFA-9A3D-952BBED5437C}" destId="{07DD2467-274A-40B3-9EFE-93F227DEC402}" srcOrd="1" destOrd="0" presId="urn:microsoft.com/office/officeart/2009/3/layout/BlockDescendingList"/>
    <dgm:cxn modelId="{F66597CA-3CF7-4CE1-B162-174214456801}" srcId="{55070155-171C-4AFA-9A3D-952BBED5437C}" destId="{D4C5CDA9-97C9-431D-9B77-1756E3CCAB2D}" srcOrd="1" destOrd="0" parTransId="{972B7DB2-570F-4564-9681-336AE36B255C}" sibTransId="{A02C9D27-EB02-40F1-9C4D-8BE40034A760}"/>
    <dgm:cxn modelId="{9BD458D8-9087-4626-BA7B-A1E8D32072AF}" srcId="{87FC1F59-8FD0-45C6-90D3-4081B7CFDAC1}" destId="{D5DCB2C7-2825-4F85-9526-52FC5FF5150B}" srcOrd="6" destOrd="0" parTransId="{596FB346-D275-403C-BAE6-435FDCA5402C}" sibTransId="{7A368BD5-0CCD-4DB0-89E9-4B2C4E523235}"/>
    <dgm:cxn modelId="{117777DB-1501-4A3E-B862-02EFF333BA06}" type="presOf" srcId="{55070155-171C-4AFA-9A3D-952BBED5437C}" destId="{3E171CED-8AE5-48E2-96DE-269726C4B5D7}" srcOrd="0" destOrd="0" presId="urn:microsoft.com/office/officeart/2009/3/layout/BlockDescendingList"/>
    <dgm:cxn modelId="{5BB89BEB-93D7-45E2-A23A-C87C0DCE2952}" type="presOf" srcId="{11E9E5D1-696E-40E9-AFAF-C676B195AC7F}" destId="{F9556BB5-6FA7-4785-B31F-B4B2E43C96C9}" srcOrd="0" destOrd="0" presId="urn:microsoft.com/office/officeart/2009/3/layout/BlockDescendingList"/>
    <dgm:cxn modelId="{44B5DDF0-355C-47C4-9D2F-D59521B1EC34}" srcId="{11E9E5D1-696E-40E9-AFAF-C676B195AC7F}" destId="{55070155-171C-4AFA-9A3D-952BBED5437C}" srcOrd="1" destOrd="0" parTransId="{6B26E25A-DD7E-46AF-80FA-D26261CEC062}" sibTransId="{E8367A33-19E4-4B4C-8584-B8DFC01F40EC}"/>
    <dgm:cxn modelId="{329C7BF2-EC78-4150-8223-BBBC67BE84F7}" srcId="{87FC1F59-8FD0-45C6-90D3-4081B7CFDAC1}" destId="{4969E782-553F-4C40-BAEE-1F858AE0A264}" srcOrd="3" destOrd="0" parTransId="{31D5553F-01C1-4934-9A90-B717DEF354B5}" sibTransId="{764DE3FC-3CA5-4DDA-8A01-C01F0B900AE3}"/>
    <dgm:cxn modelId="{912A29F4-BAEC-49ED-85F7-4DD253245C60}" srcId="{55070155-171C-4AFA-9A3D-952BBED5437C}" destId="{5A68E653-664D-4E7B-BC24-BAC1BB360AFF}" srcOrd="3" destOrd="0" parTransId="{6C02580D-23E5-48D2-A320-429973D5DB07}" sibTransId="{D5EB5544-3011-430D-9722-80AA1D537C2D}"/>
    <dgm:cxn modelId="{BB50DBFC-3790-47FF-A373-B9C1501C55F6}" type="presOf" srcId="{480EF807-AC94-47AA-9118-EE99F7A6AFF2}" destId="{58508978-3249-4701-8B06-71D702BE3E38}" srcOrd="0" destOrd="2" presId="urn:microsoft.com/office/officeart/2009/3/layout/BlockDescendingList"/>
    <dgm:cxn modelId="{CD91AB6E-7AA1-463B-9B5C-9059B51B65DC}" type="presParOf" srcId="{F9556BB5-6FA7-4785-B31F-B4B2E43C96C9}" destId="{E7B69211-1A59-4FD9-B641-6AE8AE74F076}" srcOrd="0" destOrd="0" presId="urn:microsoft.com/office/officeart/2009/3/layout/BlockDescendingList"/>
    <dgm:cxn modelId="{EED98815-A074-4F6E-B015-C0FA04EC8A78}" type="presParOf" srcId="{F9556BB5-6FA7-4785-B31F-B4B2E43C96C9}" destId="{7DEF8B5A-5C77-43C4-8BD2-65227BACB705}" srcOrd="1" destOrd="0" presId="urn:microsoft.com/office/officeart/2009/3/layout/BlockDescendingList"/>
    <dgm:cxn modelId="{D62889C5-4B0D-44AD-993F-5BCCEF4E6B16}" type="presParOf" srcId="{F9556BB5-6FA7-4785-B31F-B4B2E43C96C9}" destId="{462450E2-3831-48D5-9DBF-9C1B05C8EA6F}" srcOrd="2" destOrd="0" presId="urn:microsoft.com/office/officeart/2009/3/layout/BlockDescendingList"/>
    <dgm:cxn modelId="{8C24BDE4-CADB-438F-AC96-2D620906D4E6}" type="presParOf" srcId="{462450E2-3831-48D5-9DBF-9C1B05C8EA6F}" destId="{50570715-4B1C-4942-8BEC-D3391346B0C1}" srcOrd="0" destOrd="0" presId="urn:microsoft.com/office/officeart/2009/3/layout/BlockDescendingList"/>
    <dgm:cxn modelId="{CF1CAA12-0FFA-46A8-9BF4-738215942081}" type="presParOf" srcId="{F9556BB5-6FA7-4785-B31F-B4B2E43C96C9}" destId="{3E171CED-8AE5-48E2-96DE-269726C4B5D7}" srcOrd="3" destOrd="0" presId="urn:microsoft.com/office/officeart/2009/3/layout/BlockDescendingList"/>
    <dgm:cxn modelId="{894EE561-FF63-4447-8E76-C33C0BEE50B5}" type="presParOf" srcId="{F9556BB5-6FA7-4785-B31F-B4B2E43C96C9}" destId="{58508978-3249-4701-8B06-71D702BE3E38}" srcOrd="4" destOrd="0" presId="urn:microsoft.com/office/officeart/2009/3/layout/BlockDescendingList"/>
    <dgm:cxn modelId="{AEE223A6-1F2A-4E19-9F16-E69EF20883B5}" type="presParOf" srcId="{F9556BB5-6FA7-4785-B31F-B4B2E43C96C9}" destId="{C84C3FEA-4B0A-4A8D-952E-E9602B5DAD67}" srcOrd="5" destOrd="0" presId="urn:microsoft.com/office/officeart/2009/3/layout/BlockDescendingList"/>
    <dgm:cxn modelId="{E2494F53-0076-4CA1-97ED-199A23759C6C}" type="presParOf" srcId="{C84C3FEA-4B0A-4A8D-952E-E9602B5DAD67}" destId="{07DD2467-274A-40B3-9EFE-93F227DEC402}" srcOrd="0" destOrd="0" presId="urn:microsoft.com/office/officeart/2009/3/layout/BlockDescendingList"/>
    <dgm:cxn modelId="{6AD84B9D-E951-4B59-A343-BFCB4C0433B3}" type="presParOf" srcId="{F9556BB5-6FA7-4785-B31F-B4B2E43C96C9}" destId="{CCE4C3D0-AEFF-4248-8BDD-CBCCB5A5CA2C}" srcOrd="6" destOrd="0" presId="urn:microsoft.com/office/officeart/2009/3/layout/BlockDescendingList"/>
    <dgm:cxn modelId="{4B1477F2-AE44-4DC7-AFC3-10453552D217}" type="presParOf" srcId="{F9556BB5-6FA7-4785-B31F-B4B2E43C96C9}" destId="{32FDB3B2-6419-4A2F-9665-9A6B693B9EB4}" srcOrd="7" destOrd="0" presId="urn:microsoft.com/office/officeart/2009/3/layout/BlockDescendingList"/>
    <dgm:cxn modelId="{8E63EBEA-C023-4A64-8262-B4994B6FD36D}" type="presParOf" srcId="{F9556BB5-6FA7-4785-B31F-B4B2E43C96C9}" destId="{C291D35F-6482-4CF9-A666-E71E9AE6A5A0}" srcOrd="8" destOrd="0" presId="urn:microsoft.com/office/officeart/2009/3/layout/BlockDescendingList"/>
    <dgm:cxn modelId="{954C28C1-2837-4525-A2C7-3C3E9DDC67A6}" type="presParOf" srcId="{C291D35F-6482-4CF9-A666-E71E9AE6A5A0}" destId="{F68A1E37-77BC-463D-B814-4549395E8B35}"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9D1E7-B6E3-400B-9F43-1D5AE0BDB610}">
      <dsp:nvSpPr>
        <dsp:cNvPr id="0" name=""/>
        <dsp:cNvSpPr/>
      </dsp:nvSpPr>
      <dsp:spPr>
        <a:xfrm>
          <a:off x="1904" y="484686"/>
          <a:ext cx="4786000" cy="1847396"/>
        </a:xfrm>
        <a:prstGeom prst="chevron">
          <a:avLst>
            <a:gd name="adj" fmla="val 4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6D2365-C072-46DA-B1A9-81052F6D2F21}">
      <dsp:nvSpPr>
        <dsp:cNvPr id="0" name=""/>
        <dsp:cNvSpPr/>
      </dsp:nvSpPr>
      <dsp:spPr>
        <a:xfrm>
          <a:off x="1278171" y="946535"/>
          <a:ext cx="4041511" cy="184739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nb-NO" sz="2700" kern="1200" dirty="0" err="1"/>
            <a:t>that</a:t>
          </a:r>
          <a:r>
            <a:rPr lang="nb-NO" sz="2700" kern="1200" dirty="0"/>
            <a:t> </a:t>
          </a:r>
          <a:r>
            <a:rPr lang="nb-NO" sz="2700" kern="1200" dirty="0" err="1"/>
            <a:t>the</a:t>
          </a:r>
          <a:r>
            <a:rPr lang="nb-NO" sz="2700" kern="1200" dirty="0"/>
            <a:t> </a:t>
          </a:r>
          <a:r>
            <a:rPr lang="nb-NO" sz="2700" kern="1200" dirty="0" err="1"/>
            <a:t>director</a:t>
          </a:r>
          <a:r>
            <a:rPr lang="nb-NO" sz="2700" kern="1200" dirty="0"/>
            <a:t> </a:t>
          </a:r>
        </a:p>
        <a:p>
          <a:pPr marL="0" lvl="0" indent="0" algn="ctr" defTabSz="1200150">
            <a:lnSpc>
              <a:spcPct val="90000"/>
            </a:lnSpc>
            <a:spcBef>
              <a:spcPct val="0"/>
            </a:spcBef>
            <a:spcAft>
              <a:spcPct val="35000"/>
            </a:spcAft>
            <a:buNone/>
          </a:pPr>
          <a:r>
            <a:rPr lang="nb-NO" sz="2700" kern="1200" dirty="0" err="1"/>
            <a:t>owed</a:t>
          </a:r>
          <a:r>
            <a:rPr lang="nb-NO" sz="2700" kern="1200" dirty="0"/>
            <a:t> a </a:t>
          </a:r>
          <a:r>
            <a:rPr lang="nb-NO" sz="2700" kern="1200" dirty="0" err="1"/>
            <a:t>fiduciary</a:t>
          </a:r>
          <a:r>
            <a:rPr lang="nb-NO" sz="2700" kern="1200" dirty="0"/>
            <a:t> </a:t>
          </a:r>
          <a:r>
            <a:rPr lang="nb-NO" sz="2700" kern="1200" dirty="0" err="1"/>
            <a:t>duty</a:t>
          </a:r>
          <a:r>
            <a:rPr lang="nb-NO" sz="2700" kern="1200" dirty="0"/>
            <a:t> </a:t>
          </a:r>
        </a:p>
        <a:p>
          <a:pPr marL="0" lvl="0" indent="0" algn="ctr" defTabSz="1200150">
            <a:lnSpc>
              <a:spcPct val="90000"/>
            </a:lnSpc>
            <a:spcBef>
              <a:spcPct val="0"/>
            </a:spcBef>
            <a:spcAft>
              <a:spcPct val="35000"/>
            </a:spcAft>
            <a:buNone/>
          </a:pPr>
          <a:r>
            <a:rPr lang="nb-NO" sz="2700" kern="1200" dirty="0"/>
            <a:t>to </a:t>
          </a:r>
          <a:r>
            <a:rPr lang="nb-NO" sz="2700" kern="1200" dirty="0" err="1"/>
            <a:t>the</a:t>
          </a:r>
          <a:r>
            <a:rPr lang="nb-NO" sz="2700" kern="1200" dirty="0"/>
            <a:t> </a:t>
          </a:r>
          <a:r>
            <a:rPr lang="nb-NO" sz="2700" kern="1200" dirty="0" err="1"/>
            <a:t>injured</a:t>
          </a:r>
          <a:r>
            <a:rPr lang="nb-NO" sz="2700" kern="1200" dirty="0"/>
            <a:t> party; </a:t>
          </a:r>
        </a:p>
      </dsp:txBody>
      <dsp:txXfrm>
        <a:off x="1332279" y="1000643"/>
        <a:ext cx="3933295" cy="1739180"/>
      </dsp:txXfrm>
    </dsp:sp>
    <dsp:sp modelId="{08C0451F-E9D0-4D41-A49B-C71FFCFF8445}">
      <dsp:nvSpPr>
        <dsp:cNvPr id="0" name=""/>
        <dsp:cNvSpPr/>
      </dsp:nvSpPr>
      <dsp:spPr>
        <a:xfrm>
          <a:off x="5468581" y="484686"/>
          <a:ext cx="4786000" cy="1847396"/>
        </a:xfrm>
        <a:prstGeom prst="chevron">
          <a:avLst>
            <a:gd name="adj" fmla="val 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005D8-D7CA-4D4F-B95E-DB8D5537AC70}">
      <dsp:nvSpPr>
        <dsp:cNvPr id="0" name=""/>
        <dsp:cNvSpPr/>
      </dsp:nvSpPr>
      <dsp:spPr>
        <a:xfrm>
          <a:off x="6744848" y="946535"/>
          <a:ext cx="4041511" cy="184739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nb-NO" sz="2700" kern="1200" dirty="0" err="1"/>
            <a:t>there</a:t>
          </a:r>
          <a:r>
            <a:rPr lang="nb-NO" sz="2700" kern="1200" dirty="0"/>
            <a:t> </a:t>
          </a:r>
          <a:r>
            <a:rPr lang="nb-NO" sz="2700" kern="1200" dirty="0" err="1"/>
            <a:t>was</a:t>
          </a:r>
          <a:r>
            <a:rPr lang="nb-NO" sz="2700" kern="1200" dirty="0"/>
            <a:t> a </a:t>
          </a:r>
          <a:r>
            <a:rPr lang="nb-NO" sz="2700" kern="1200" dirty="0" err="1"/>
            <a:t>breach</a:t>
          </a:r>
          <a:r>
            <a:rPr lang="nb-NO" sz="2700" kern="1200" dirty="0"/>
            <a:t> </a:t>
          </a:r>
        </a:p>
        <a:p>
          <a:pPr marL="0" lvl="0" indent="0" algn="ctr" defTabSz="1200150">
            <a:lnSpc>
              <a:spcPct val="90000"/>
            </a:lnSpc>
            <a:spcBef>
              <a:spcPct val="0"/>
            </a:spcBef>
            <a:spcAft>
              <a:spcPct val="35000"/>
            </a:spcAft>
            <a:buNone/>
          </a:pPr>
          <a:r>
            <a:rPr lang="nb-NO" sz="2700" kern="1200" dirty="0" err="1"/>
            <a:t>of</a:t>
          </a:r>
          <a:r>
            <a:rPr lang="nb-NO" sz="2700" kern="1200" dirty="0"/>
            <a:t> </a:t>
          </a:r>
          <a:r>
            <a:rPr lang="nb-NO" sz="2700" kern="1200" dirty="0" err="1"/>
            <a:t>the</a:t>
          </a:r>
          <a:r>
            <a:rPr lang="nb-NO" sz="2700" kern="1200" dirty="0"/>
            <a:t> </a:t>
          </a:r>
          <a:r>
            <a:rPr lang="nb-NO" sz="2700" kern="1200" dirty="0" err="1"/>
            <a:t>fiduciary</a:t>
          </a:r>
          <a:r>
            <a:rPr lang="nb-NO" sz="2700" kern="1200" dirty="0"/>
            <a:t> </a:t>
          </a:r>
        </a:p>
        <a:p>
          <a:pPr marL="0" lvl="0" indent="0" algn="ctr" defTabSz="1200150">
            <a:lnSpc>
              <a:spcPct val="90000"/>
            </a:lnSpc>
            <a:spcBef>
              <a:spcPct val="0"/>
            </a:spcBef>
            <a:spcAft>
              <a:spcPct val="35000"/>
            </a:spcAft>
            <a:buNone/>
          </a:pPr>
          <a:r>
            <a:rPr lang="nb-NO" sz="2700" kern="1200" dirty="0" err="1"/>
            <a:t>duty</a:t>
          </a:r>
          <a:r>
            <a:rPr lang="nb-NO" sz="2700" kern="1200" dirty="0"/>
            <a:t>; and</a:t>
          </a:r>
        </a:p>
      </dsp:txBody>
      <dsp:txXfrm>
        <a:off x="6798956" y="1000643"/>
        <a:ext cx="3933295" cy="1739180"/>
      </dsp:txXfrm>
    </dsp:sp>
    <dsp:sp modelId="{C3FA1B21-AB72-4E27-BE52-2D03ACFF6A02}">
      <dsp:nvSpPr>
        <dsp:cNvPr id="0" name=""/>
        <dsp:cNvSpPr/>
      </dsp:nvSpPr>
      <dsp:spPr>
        <a:xfrm>
          <a:off x="10935258" y="484686"/>
          <a:ext cx="4786000" cy="1847396"/>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F678A-BE02-4B96-957D-A4AA7FEF90EB}">
      <dsp:nvSpPr>
        <dsp:cNvPr id="0" name=""/>
        <dsp:cNvSpPr/>
      </dsp:nvSpPr>
      <dsp:spPr>
        <a:xfrm>
          <a:off x="12211525" y="946535"/>
          <a:ext cx="4041511" cy="18473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nb-NO" sz="2700" kern="1200" dirty="0" err="1"/>
            <a:t>that</a:t>
          </a:r>
          <a:r>
            <a:rPr lang="nb-NO" sz="2700" kern="1200" dirty="0"/>
            <a:t> </a:t>
          </a:r>
          <a:r>
            <a:rPr lang="nb-NO" sz="2700" kern="1200" dirty="0" err="1"/>
            <a:t>the</a:t>
          </a:r>
          <a:r>
            <a:rPr lang="nb-NO" sz="2700" kern="1200" dirty="0"/>
            <a:t> </a:t>
          </a:r>
          <a:r>
            <a:rPr lang="nb-NO" sz="2700" kern="1200" dirty="0" err="1"/>
            <a:t>injured</a:t>
          </a:r>
          <a:r>
            <a:rPr lang="nb-NO" sz="2700" kern="1200" dirty="0"/>
            <a:t> party </a:t>
          </a:r>
        </a:p>
        <a:p>
          <a:pPr marL="0" lvl="0" indent="0" algn="ctr" defTabSz="1200150">
            <a:lnSpc>
              <a:spcPct val="90000"/>
            </a:lnSpc>
            <a:spcBef>
              <a:spcPct val="0"/>
            </a:spcBef>
            <a:spcAft>
              <a:spcPct val="35000"/>
            </a:spcAft>
            <a:buNone/>
          </a:pPr>
          <a:r>
            <a:rPr lang="nb-NO" sz="2700" kern="1200" dirty="0" err="1"/>
            <a:t>suffered</a:t>
          </a:r>
          <a:r>
            <a:rPr lang="nb-NO" sz="2700" kern="1200" dirty="0"/>
            <a:t> </a:t>
          </a:r>
          <a:r>
            <a:rPr lang="nb-NO" sz="2700" kern="1200" dirty="0" err="1"/>
            <a:t>damages</a:t>
          </a:r>
          <a:r>
            <a:rPr lang="nb-NO" sz="2700" kern="1200" dirty="0"/>
            <a:t> </a:t>
          </a:r>
        </a:p>
        <a:p>
          <a:pPr marL="0" lvl="0" indent="0" algn="ctr" defTabSz="1200150">
            <a:lnSpc>
              <a:spcPct val="90000"/>
            </a:lnSpc>
            <a:spcBef>
              <a:spcPct val="0"/>
            </a:spcBef>
            <a:spcAft>
              <a:spcPct val="35000"/>
            </a:spcAft>
            <a:buNone/>
          </a:pPr>
          <a:r>
            <a:rPr lang="nb-NO" sz="2700" kern="1200" dirty="0" err="1"/>
            <a:t>caused</a:t>
          </a:r>
          <a:r>
            <a:rPr lang="nb-NO" sz="2700" kern="1200" dirty="0"/>
            <a:t> by </a:t>
          </a:r>
          <a:r>
            <a:rPr lang="nb-NO" sz="2700" kern="1200" dirty="0" err="1"/>
            <a:t>the</a:t>
          </a:r>
          <a:r>
            <a:rPr lang="nb-NO" sz="2700" kern="1200" dirty="0"/>
            <a:t> </a:t>
          </a:r>
          <a:r>
            <a:rPr lang="nb-NO" sz="2700" kern="1200" dirty="0" err="1"/>
            <a:t>breach</a:t>
          </a:r>
          <a:endParaRPr lang="nb-NO" sz="2700" kern="1200" dirty="0"/>
        </a:p>
      </dsp:txBody>
      <dsp:txXfrm>
        <a:off x="12265633" y="1000643"/>
        <a:ext cx="3933295" cy="1739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C8908-204F-4DC1-8430-EB52C29DC9A5}">
      <dsp:nvSpPr>
        <dsp:cNvPr id="0" name=""/>
        <dsp:cNvSpPr/>
      </dsp:nvSpPr>
      <dsp:spPr>
        <a:xfrm rot="5400000">
          <a:off x="5382808" y="317329"/>
          <a:ext cx="3535274" cy="307568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nb-NO" sz="2800" b="1" kern="1200" dirty="0" err="1">
              <a:solidFill>
                <a:schemeClr val="tx1"/>
              </a:solidFill>
              <a:latin typeface="Helvetica Now Text" panose="020B0504030202020204" pitchFamily="34" charset="0"/>
            </a:rPr>
            <a:t>Officers</a:t>
          </a:r>
          <a:r>
            <a:rPr lang="nb-NO" sz="2800" b="1" kern="1200" dirty="0">
              <a:solidFill>
                <a:schemeClr val="tx1"/>
              </a:solidFill>
              <a:latin typeface="Helvetica Now Text" panose="020B0504030202020204" pitchFamily="34" charset="0"/>
            </a:rPr>
            <a:t> </a:t>
          </a:r>
          <a:r>
            <a:rPr lang="nb-NO" sz="2800" kern="1200" dirty="0">
              <a:solidFill>
                <a:schemeClr val="tx1"/>
              </a:solidFill>
              <a:latin typeface="Helvetica Now Text" panose="020B0504030202020204" pitchFamily="34" charset="0"/>
            </a:rPr>
            <a:t>/ managers </a:t>
          </a:r>
          <a:r>
            <a:rPr lang="nb-NO" sz="2800" kern="1200" dirty="0" err="1">
              <a:solidFill>
                <a:schemeClr val="tx1"/>
              </a:solidFill>
              <a:latin typeface="Helvetica Now Text" panose="020B0504030202020204" pitchFamily="34" charset="0"/>
            </a:rPr>
            <a:t>of</a:t>
          </a:r>
          <a:r>
            <a:rPr lang="nb-NO" sz="2800" kern="1200" dirty="0">
              <a:solidFill>
                <a:schemeClr val="tx1"/>
              </a:solidFill>
              <a:latin typeface="Helvetica Now Text" panose="020B0504030202020204" pitchFamily="34" charset="0"/>
            </a:rPr>
            <a:t> </a:t>
          </a:r>
          <a:r>
            <a:rPr lang="nb-NO" sz="2800" kern="1200" dirty="0" err="1">
              <a:solidFill>
                <a:schemeClr val="tx1"/>
              </a:solidFill>
              <a:latin typeface="Helvetica Now Text" panose="020B0504030202020204" pitchFamily="34" charset="0"/>
            </a:rPr>
            <a:t>the</a:t>
          </a:r>
          <a:r>
            <a:rPr lang="nb-NO" sz="2800" kern="1200" dirty="0">
              <a:solidFill>
                <a:schemeClr val="tx1"/>
              </a:solidFill>
              <a:latin typeface="Helvetica Now Text" panose="020B0504030202020204" pitchFamily="34" charset="0"/>
            </a:rPr>
            <a:t> </a:t>
          </a:r>
          <a:r>
            <a:rPr lang="nb-NO" sz="2800" kern="1200" dirty="0" err="1">
              <a:solidFill>
                <a:schemeClr val="tx1"/>
              </a:solidFill>
              <a:latin typeface="Helvetica Now Text" panose="020B0504030202020204" pitchFamily="34" charset="0"/>
            </a:rPr>
            <a:t>company</a:t>
          </a:r>
          <a:endParaRPr lang="nb-NO" sz="2800" kern="1200" dirty="0">
            <a:solidFill>
              <a:schemeClr val="tx1"/>
            </a:solidFill>
            <a:latin typeface="Helvetica Now Text" panose="020B0504030202020204" pitchFamily="34" charset="0"/>
          </a:endParaRPr>
        </a:p>
      </dsp:txBody>
      <dsp:txXfrm rot="-5400000">
        <a:off x="6091896" y="638451"/>
        <a:ext cx="2117098" cy="2433447"/>
      </dsp:txXfrm>
    </dsp:sp>
    <dsp:sp modelId="{0BAA140B-DED2-4A61-8388-03D8337A054C}">
      <dsp:nvSpPr>
        <dsp:cNvPr id="0" name=""/>
        <dsp:cNvSpPr/>
      </dsp:nvSpPr>
      <dsp:spPr>
        <a:xfrm>
          <a:off x="8781621" y="794591"/>
          <a:ext cx="3945365" cy="2121164"/>
        </a:xfrm>
        <a:prstGeom prst="rect">
          <a:avLst/>
        </a:prstGeom>
        <a:noFill/>
        <a:ln>
          <a:noFill/>
        </a:ln>
        <a:effectLst/>
      </dsp:spPr>
      <dsp:style>
        <a:lnRef idx="0">
          <a:scrgbClr r="0" g="0" b="0"/>
        </a:lnRef>
        <a:fillRef idx="0">
          <a:scrgbClr r="0" g="0" b="0"/>
        </a:fillRef>
        <a:effectRef idx="0">
          <a:scrgbClr r="0" g="0" b="0"/>
        </a:effectRef>
        <a:fontRef idx="minor"/>
      </dsp:style>
    </dsp:sp>
    <dsp:sp modelId="{EA1926C9-564E-4941-882A-4A2DA8F7DBFA}">
      <dsp:nvSpPr>
        <dsp:cNvPr id="0" name=""/>
        <dsp:cNvSpPr/>
      </dsp:nvSpPr>
      <dsp:spPr>
        <a:xfrm rot="5400000">
          <a:off x="2061064" y="317329"/>
          <a:ext cx="3535274" cy="307568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nb-NO" sz="2800" b="1" kern="1200" dirty="0">
              <a:solidFill>
                <a:schemeClr val="tx1"/>
              </a:solidFill>
              <a:latin typeface="Helvetica Now Text" panose="020B0504030202020204" pitchFamily="34" charset="0"/>
            </a:rPr>
            <a:t>Directors</a:t>
          </a:r>
          <a:r>
            <a:rPr lang="nb-NO" sz="2800" kern="1200" dirty="0">
              <a:solidFill>
                <a:schemeClr val="tx1"/>
              </a:solidFill>
              <a:latin typeface="Helvetica Now Text" panose="020B0504030202020204" pitchFamily="34" charset="0"/>
            </a:rPr>
            <a:t> </a:t>
          </a:r>
          <a:r>
            <a:rPr lang="nb-NO" sz="2800" kern="1200" dirty="0" err="1">
              <a:solidFill>
                <a:schemeClr val="tx1"/>
              </a:solidFill>
              <a:latin typeface="Helvetica Now Text" panose="020B0504030202020204" pitchFamily="34" charset="0"/>
            </a:rPr>
            <a:t>of</a:t>
          </a:r>
          <a:r>
            <a:rPr lang="nb-NO" sz="2800" kern="1200" dirty="0">
              <a:solidFill>
                <a:schemeClr val="tx1"/>
              </a:solidFill>
              <a:latin typeface="Helvetica Now Text" panose="020B0504030202020204" pitchFamily="34" charset="0"/>
            </a:rPr>
            <a:t> </a:t>
          </a:r>
          <a:r>
            <a:rPr lang="nb-NO" sz="2800" kern="1200" dirty="0" err="1">
              <a:solidFill>
                <a:schemeClr val="tx1"/>
              </a:solidFill>
              <a:latin typeface="Helvetica Now Text" panose="020B0504030202020204" pitchFamily="34" charset="0"/>
            </a:rPr>
            <a:t>the</a:t>
          </a:r>
          <a:r>
            <a:rPr lang="nb-NO" sz="2800" kern="1200" dirty="0">
              <a:solidFill>
                <a:schemeClr val="tx1"/>
              </a:solidFill>
              <a:latin typeface="Helvetica Now Text" panose="020B0504030202020204" pitchFamily="34" charset="0"/>
            </a:rPr>
            <a:t> Board</a:t>
          </a:r>
        </a:p>
      </dsp:txBody>
      <dsp:txXfrm rot="-5400000">
        <a:off x="2770152" y="638451"/>
        <a:ext cx="2117098" cy="2433447"/>
      </dsp:txXfrm>
    </dsp:sp>
    <dsp:sp modelId="{9E92B89D-419A-421F-BD58-0AC270E6CE87}">
      <dsp:nvSpPr>
        <dsp:cNvPr id="0" name=""/>
        <dsp:cNvSpPr/>
      </dsp:nvSpPr>
      <dsp:spPr>
        <a:xfrm rot="5400000">
          <a:off x="3715573" y="3318070"/>
          <a:ext cx="3535274" cy="307568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nb-NO" sz="2400" b="1" kern="1200" dirty="0" err="1">
              <a:solidFill>
                <a:schemeClr val="tx1"/>
              </a:solidFill>
              <a:latin typeface="Helvetica Now Text" panose="020B0504030202020204" pitchFamily="34" charset="0"/>
            </a:rPr>
            <a:t>Employees</a:t>
          </a:r>
          <a:r>
            <a:rPr lang="nb-NO" sz="2400" kern="1200" dirty="0">
              <a:solidFill>
                <a:schemeClr val="tx1"/>
              </a:solidFill>
              <a:latin typeface="Helvetica Now Text" panose="020B0504030202020204" pitchFamily="34" charset="0"/>
            </a:rPr>
            <a:t> </a:t>
          </a:r>
          <a:r>
            <a:rPr lang="nb-NO" sz="2400" kern="1200" dirty="0" err="1">
              <a:solidFill>
                <a:schemeClr val="tx1"/>
              </a:solidFill>
              <a:latin typeface="Helvetica Now Text" panose="020B0504030202020204" pitchFamily="34" charset="0"/>
            </a:rPr>
            <a:t>who</a:t>
          </a:r>
          <a:r>
            <a:rPr lang="nb-NO" sz="2400" kern="1200" dirty="0">
              <a:solidFill>
                <a:schemeClr val="tx1"/>
              </a:solidFill>
              <a:latin typeface="Helvetica Now Text" panose="020B0504030202020204" pitchFamily="34" charset="0"/>
            </a:rPr>
            <a:t> </a:t>
          </a:r>
          <a:r>
            <a:rPr lang="nb-NO" sz="2400" kern="1200" dirty="0" err="1">
              <a:solidFill>
                <a:schemeClr val="tx1"/>
              </a:solidFill>
              <a:latin typeface="Helvetica Now Text" panose="020B0504030202020204" pitchFamily="34" charset="0"/>
            </a:rPr>
            <a:t>can</a:t>
          </a:r>
          <a:r>
            <a:rPr lang="nb-NO" sz="2400" kern="1200" dirty="0">
              <a:solidFill>
                <a:schemeClr val="tx1"/>
              </a:solidFill>
              <a:latin typeface="Helvetica Now Text" panose="020B0504030202020204" pitchFamily="34" charset="0"/>
            </a:rPr>
            <a:t> </a:t>
          </a:r>
          <a:r>
            <a:rPr lang="nb-NO" sz="2400" kern="1200" dirty="0" err="1">
              <a:solidFill>
                <a:schemeClr val="tx1"/>
              </a:solidFill>
              <a:latin typeface="Helvetica Now Text" panose="020B0504030202020204" pitchFamily="34" charset="0"/>
            </a:rPr>
            <a:t>incur</a:t>
          </a:r>
          <a:r>
            <a:rPr lang="nb-NO" sz="2400" kern="1200" dirty="0">
              <a:solidFill>
                <a:schemeClr val="tx1"/>
              </a:solidFill>
              <a:latin typeface="Helvetica Now Text" panose="020B0504030202020204" pitchFamily="34" charset="0"/>
            </a:rPr>
            <a:t> management </a:t>
          </a:r>
          <a:r>
            <a:rPr lang="nb-NO" sz="2400" kern="1200" dirty="0" err="1">
              <a:solidFill>
                <a:schemeClr val="tx1"/>
              </a:solidFill>
              <a:latin typeface="Helvetica Now Text" panose="020B0504030202020204" pitchFamily="34" charset="0"/>
            </a:rPr>
            <a:t>liability</a:t>
          </a:r>
          <a:endParaRPr lang="nb-NO" sz="2400" kern="1200" dirty="0">
            <a:solidFill>
              <a:schemeClr val="tx1"/>
            </a:solidFill>
            <a:latin typeface="Helvetica Now Text" panose="020B0504030202020204" pitchFamily="34" charset="0"/>
          </a:endParaRPr>
        </a:p>
      </dsp:txBody>
      <dsp:txXfrm rot="-5400000">
        <a:off x="4424661" y="3639192"/>
        <a:ext cx="2117098" cy="2433447"/>
      </dsp:txXfrm>
    </dsp:sp>
    <dsp:sp modelId="{C2AC9750-CF4B-46EA-9F5B-2B5234E10B51}">
      <dsp:nvSpPr>
        <dsp:cNvPr id="0" name=""/>
        <dsp:cNvSpPr/>
      </dsp:nvSpPr>
      <dsp:spPr>
        <a:xfrm>
          <a:off x="0" y="3795332"/>
          <a:ext cx="3818096" cy="2121164"/>
        </a:xfrm>
        <a:prstGeom prst="rect">
          <a:avLst/>
        </a:prstGeom>
        <a:noFill/>
        <a:ln>
          <a:noFill/>
        </a:ln>
        <a:effectLst/>
      </dsp:spPr>
      <dsp:style>
        <a:lnRef idx="0">
          <a:scrgbClr r="0" g="0" b="0"/>
        </a:lnRef>
        <a:fillRef idx="0">
          <a:scrgbClr r="0" g="0" b="0"/>
        </a:fillRef>
        <a:effectRef idx="0">
          <a:scrgbClr r="0" g="0" b="0"/>
        </a:effectRef>
        <a:fontRef idx="minor"/>
      </dsp:style>
    </dsp:sp>
    <dsp:sp modelId="{2C891399-8466-4E8F-8D78-9DFCFF18BA35}">
      <dsp:nvSpPr>
        <dsp:cNvPr id="0" name=""/>
        <dsp:cNvSpPr/>
      </dsp:nvSpPr>
      <dsp:spPr>
        <a:xfrm rot="5400000">
          <a:off x="7037316" y="3318070"/>
          <a:ext cx="3535274" cy="307568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b="1" kern="1200" dirty="0" err="1">
              <a:solidFill>
                <a:schemeClr val="tx1"/>
              </a:solidFill>
              <a:latin typeface="Helvetica Now Text" panose="020B0504030202020204" pitchFamily="34" charset="0"/>
            </a:rPr>
            <a:t>Outside</a:t>
          </a:r>
          <a:r>
            <a:rPr lang="nb-NO" sz="2400" b="1" kern="1200" dirty="0">
              <a:solidFill>
                <a:schemeClr val="tx1"/>
              </a:solidFill>
              <a:latin typeface="Helvetica Now Text" panose="020B0504030202020204" pitchFamily="34" charset="0"/>
            </a:rPr>
            <a:t> </a:t>
          </a:r>
          <a:r>
            <a:rPr lang="nb-NO" sz="2400" b="1" kern="1200" dirty="0" err="1">
              <a:solidFill>
                <a:schemeClr val="tx1"/>
              </a:solidFill>
              <a:latin typeface="Helvetica Now Text" panose="020B0504030202020204" pitchFamily="34" charset="0"/>
            </a:rPr>
            <a:t>directors</a:t>
          </a:r>
          <a:r>
            <a:rPr lang="nb-NO" sz="2400" kern="1200" dirty="0">
              <a:solidFill>
                <a:schemeClr val="tx1"/>
              </a:solidFill>
              <a:latin typeface="Helvetica Now Text" panose="020B0504030202020204" pitchFamily="34" charset="0"/>
            </a:rPr>
            <a:t> </a:t>
          </a:r>
          <a:r>
            <a:rPr lang="nb-NO" sz="2400" kern="1200" dirty="0" err="1">
              <a:solidFill>
                <a:schemeClr val="tx1"/>
              </a:solidFill>
              <a:latin typeface="Helvetica Now Text" panose="020B0504030202020204" pitchFamily="34" charset="0"/>
            </a:rPr>
            <a:t>appointed</a:t>
          </a:r>
          <a:r>
            <a:rPr lang="nb-NO" sz="2400" kern="1200" dirty="0">
              <a:solidFill>
                <a:schemeClr val="tx1"/>
              </a:solidFill>
              <a:latin typeface="Helvetica Now Text" panose="020B0504030202020204" pitchFamily="34" charset="0"/>
            </a:rPr>
            <a:t> by </a:t>
          </a:r>
          <a:r>
            <a:rPr lang="nb-NO" sz="2400" kern="1200" dirty="0" err="1">
              <a:solidFill>
                <a:schemeClr val="tx1"/>
              </a:solidFill>
              <a:latin typeface="Helvetica Now Text" panose="020B0504030202020204" pitchFamily="34" charset="0"/>
            </a:rPr>
            <a:t>the</a:t>
          </a:r>
          <a:r>
            <a:rPr lang="nb-NO" sz="2400" kern="1200" dirty="0">
              <a:solidFill>
                <a:schemeClr val="tx1"/>
              </a:solidFill>
              <a:latin typeface="Helvetica Now Text" panose="020B0504030202020204" pitchFamily="34" charset="0"/>
            </a:rPr>
            <a:t> </a:t>
          </a:r>
          <a:r>
            <a:rPr lang="nb-NO" sz="2400" kern="1200" dirty="0" err="1">
              <a:solidFill>
                <a:schemeClr val="tx1"/>
              </a:solidFill>
              <a:latin typeface="Helvetica Now Text" panose="020B0504030202020204" pitchFamily="34" charset="0"/>
            </a:rPr>
            <a:t>company</a:t>
          </a:r>
          <a:endParaRPr lang="nb-NO" sz="2400" kern="1200" dirty="0">
            <a:solidFill>
              <a:schemeClr val="tx1"/>
            </a:solidFill>
            <a:latin typeface="Helvetica Now Text" panose="020B0504030202020204" pitchFamily="34" charset="0"/>
          </a:endParaRPr>
        </a:p>
      </dsp:txBody>
      <dsp:txXfrm rot="-5400000">
        <a:off x="7746404" y="3639192"/>
        <a:ext cx="2117098" cy="2433447"/>
      </dsp:txXfrm>
    </dsp:sp>
    <dsp:sp modelId="{F504DA9C-02BA-4CAD-93E7-B3BF44D1BE0E}">
      <dsp:nvSpPr>
        <dsp:cNvPr id="0" name=""/>
        <dsp:cNvSpPr/>
      </dsp:nvSpPr>
      <dsp:spPr>
        <a:xfrm rot="5400000">
          <a:off x="5382808" y="6318810"/>
          <a:ext cx="3535274" cy="3075688"/>
        </a:xfrm>
        <a:prstGeom prst="hexagon">
          <a:avLst>
            <a:gd name="adj" fmla="val 25000"/>
            <a:gd name="vf" fmla="val 115470"/>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nb-NO" sz="2400" kern="1200" dirty="0">
              <a:latin typeface="Helvetica Now Text" panose="020B0504030202020204" pitchFamily="34" charset="0"/>
            </a:rPr>
            <a:t>The </a:t>
          </a:r>
          <a:r>
            <a:rPr lang="nb-NO" sz="2400" b="1" kern="1200" dirty="0" err="1">
              <a:latin typeface="Helvetica Now Text" panose="020B0504030202020204" pitchFamily="34" charset="0"/>
            </a:rPr>
            <a:t>company</a:t>
          </a:r>
          <a:r>
            <a:rPr lang="nb-NO" sz="2400" kern="1200" dirty="0">
              <a:latin typeface="Helvetica Now Text" panose="020B0504030202020204" pitchFamily="34" charset="0"/>
            </a:rPr>
            <a:t> </a:t>
          </a:r>
        </a:p>
      </dsp:txBody>
      <dsp:txXfrm rot="-5400000">
        <a:off x="6091896" y="6639932"/>
        <a:ext cx="2117098" cy="2433447"/>
      </dsp:txXfrm>
    </dsp:sp>
    <dsp:sp modelId="{844A180E-D1B3-4D04-91B6-E9573C9023B8}">
      <dsp:nvSpPr>
        <dsp:cNvPr id="0" name=""/>
        <dsp:cNvSpPr/>
      </dsp:nvSpPr>
      <dsp:spPr>
        <a:xfrm>
          <a:off x="8781621" y="6796072"/>
          <a:ext cx="3945365" cy="2121164"/>
        </a:xfrm>
        <a:prstGeom prst="rect">
          <a:avLst/>
        </a:prstGeom>
        <a:noFill/>
        <a:ln>
          <a:noFill/>
        </a:ln>
        <a:effectLst/>
      </dsp:spPr>
      <dsp:style>
        <a:lnRef idx="0">
          <a:scrgbClr r="0" g="0" b="0"/>
        </a:lnRef>
        <a:fillRef idx="0">
          <a:scrgbClr r="0" g="0" b="0"/>
        </a:fillRef>
        <a:effectRef idx="0">
          <a:scrgbClr r="0" g="0" b="0"/>
        </a:effectRef>
        <a:fontRef idx="minor"/>
      </dsp:style>
    </dsp:sp>
    <dsp:sp modelId="{8EA16306-97A2-4769-822A-7394FA847DBF}">
      <dsp:nvSpPr>
        <dsp:cNvPr id="0" name=""/>
        <dsp:cNvSpPr/>
      </dsp:nvSpPr>
      <dsp:spPr>
        <a:xfrm rot="5400000">
          <a:off x="2061064" y="6318810"/>
          <a:ext cx="3535274" cy="3075688"/>
        </a:xfrm>
        <a:prstGeom prst="hexagon">
          <a:avLst>
            <a:gd name="adj" fmla="val 25000"/>
            <a:gd name="vf" fmla="val 11547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b="1" kern="1200" dirty="0" err="1">
              <a:latin typeface="Helvetica Now Text" panose="020B0504030202020204" pitchFamily="34" charset="0"/>
            </a:rPr>
            <a:t>Employees</a:t>
          </a:r>
          <a:r>
            <a:rPr lang="nb-NO" sz="2400" kern="1200" dirty="0">
              <a:latin typeface="Helvetica Now Text" panose="020B0504030202020204" pitchFamily="34" charset="0"/>
            </a:rPr>
            <a:t>, in </a:t>
          </a:r>
          <a:r>
            <a:rPr lang="nb-NO" sz="2400" kern="1200" dirty="0" err="1">
              <a:latin typeface="Helvetica Now Text" panose="020B0504030202020204" pitchFamily="34" charset="0"/>
            </a:rPr>
            <a:t>their</a:t>
          </a:r>
          <a:r>
            <a:rPr lang="nb-NO" sz="2400" kern="1200" dirty="0">
              <a:latin typeface="Helvetica Now Text" panose="020B0504030202020204" pitchFamily="34" charset="0"/>
            </a:rPr>
            <a:t> </a:t>
          </a:r>
          <a:r>
            <a:rPr lang="nb-NO" sz="2400" kern="1200" dirty="0" err="1">
              <a:latin typeface="Helvetica Now Text" panose="020B0504030202020204" pitchFamily="34" charset="0"/>
            </a:rPr>
            <a:t>capacity</a:t>
          </a:r>
          <a:r>
            <a:rPr lang="nb-NO" sz="2400" kern="1200" dirty="0">
              <a:latin typeface="Helvetica Now Text" panose="020B0504030202020204" pitchFamily="34" charset="0"/>
            </a:rPr>
            <a:t> as </a:t>
          </a:r>
          <a:r>
            <a:rPr lang="nb-NO" sz="2400" kern="1200" dirty="0" err="1">
              <a:latin typeface="Helvetica Now Text" panose="020B0504030202020204" pitchFamily="34" charset="0"/>
            </a:rPr>
            <a:t>such</a:t>
          </a:r>
          <a:endParaRPr lang="nb-NO" sz="2400" kern="1200" dirty="0">
            <a:latin typeface="Helvetica Now Text" panose="020B0504030202020204" pitchFamily="34" charset="0"/>
          </a:endParaRPr>
        </a:p>
      </dsp:txBody>
      <dsp:txXfrm rot="-5400000">
        <a:off x="2770152" y="6639932"/>
        <a:ext cx="2117098" cy="24334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5199E-DA24-4377-97BC-4DCDCC5893AD}">
      <dsp:nvSpPr>
        <dsp:cNvPr id="0" name=""/>
        <dsp:cNvSpPr/>
      </dsp:nvSpPr>
      <dsp:spPr>
        <a:xfrm>
          <a:off x="3493575" y="922003"/>
          <a:ext cx="9267791" cy="9267791"/>
        </a:xfrm>
        <a:prstGeom prst="blockArc">
          <a:avLst>
            <a:gd name="adj1" fmla="val 13800000"/>
            <a:gd name="adj2" fmla="val 16200000"/>
            <a:gd name="adj3" fmla="val 3069"/>
          </a:avLst>
        </a:prstGeom>
        <a:solidFill>
          <a:schemeClr val="accent2">
            <a:hueOff val="-580638"/>
            <a:satOff val="5465"/>
            <a:lumOff val="16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CB875D-6306-4210-A344-387A72B7E9C8}">
      <dsp:nvSpPr>
        <dsp:cNvPr id="0" name=""/>
        <dsp:cNvSpPr/>
      </dsp:nvSpPr>
      <dsp:spPr>
        <a:xfrm>
          <a:off x="3493575" y="922003"/>
          <a:ext cx="9267791" cy="9267791"/>
        </a:xfrm>
        <a:prstGeom prst="blockArc">
          <a:avLst>
            <a:gd name="adj1" fmla="val 11400000"/>
            <a:gd name="adj2" fmla="val 13800000"/>
            <a:gd name="adj3" fmla="val 3069"/>
          </a:avLst>
        </a:prstGeom>
        <a:solidFill>
          <a:schemeClr val="accent2">
            <a:hueOff val="-508059"/>
            <a:satOff val="4782"/>
            <a:lumOff val="142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54E40A-52F3-4725-A560-08B7249F637F}">
      <dsp:nvSpPr>
        <dsp:cNvPr id="0" name=""/>
        <dsp:cNvSpPr/>
      </dsp:nvSpPr>
      <dsp:spPr>
        <a:xfrm>
          <a:off x="3493575" y="922003"/>
          <a:ext cx="9267791" cy="9267791"/>
        </a:xfrm>
        <a:prstGeom prst="blockArc">
          <a:avLst>
            <a:gd name="adj1" fmla="val 9000000"/>
            <a:gd name="adj2" fmla="val 11400000"/>
            <a:gd name="adj3" fmla="val 3069"/>
          </a:avLst>
        </a:prstGeom>
        <a:solidFill>
          <a:schemeClr val="accent2">
            <a:hueOff val="-435479"/>
            <a:satOff val="4099"/>
            <a:lumOff val="122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0725EC-FF90-4452-9BAE-7AA6E00C17ED}">
      <dsp:nvSpPr>
        <dsp:cNvPr id="0" name=""/>
        <dsp:cNvSpPr/>
      </dsp:nvSpPr>
      <dsp:spPr>
        <a:xfrm>
          <a:off x="3493575" y="922003"/>
          <a:ext cx="9267791" cy="9267791"/>
        </a:xfrm>
        <a:prstGeom prst="blockArc">
          <a:avLst>
            <a:gd name="adj1" fmla="val 6600000"/>
            <a:gd name="adj2" fmla="val 9000000"/>
            <a:gd name="adj3" fmla="val 3069"/>
          </a:avLst>
        </a:prstGeom>
        <a:solidFill>
          <a:schemeClr val="accent2">
            <a:hueOff val="-362899"/>
            <a:satOff val="3416"/>
            <a:lumOff val="101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E66744-7A92-41D7-98DC-53B93D4DC8AC}">
      <dsp:nvSpPr>
        <dsp:cNvPr id="0" name=""/>
        <dsp:cNvSpPr/>
      </dsp:nvSpPr>
      <dsp:spPr>
        <a:xfrm>
          <a:off x="3501779" y="924998"/>
          <a:ext cx="9267791" cy="9267791"/>
        </a:xfrm>
        <a:prstGeom prst="blockArc">
          <a:avLst>
            <a:gd name="adj1" fmla="val 4205638"/>
            <a:gd name="adj2" fmla="val 6606580"/>
            <a:gd name="adj3" fmla="val 3069"/>
          </a:avLst>
        </a:prstGeom>
        <a:solidFill>
          <a:schemeClr val="accent2">
            <a:hueOff val="-290319"/>
            <a:satOff val="2733"/>
            <a:lumOff val="81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7088F1-1DC7-4BA7-8D5E-D06229780559}">
      <dsp:nvSpPr>
        <dsp:cNvPr id="0" name=""/>
        <dsp:cNvSpPr/>
      </dsp:nvSpPr>
      <dsp:spPr>
        <a:xfrm>
          <a:off x="3489217" y="929568"/>
          <a:ext cx="9267791" cy="9267791"/>
        </a:xfrm>
        <a:prstGeom prst="blockArc">
          <a:avLst>
            <a:gd name="adj1" fmla="val 1793423"/>
            <a:gd name="adj2" fmla="val 4195567"/>
            <a:gd name="adj3" fmla="val 3069"/>
          </a:avLst>
        </a:prstGeom>
        <a:solidFill>
          <a:schemeClr val="accent2">
            <a:hueOff val="-217739"/>
            <a:satOff val="2049"/>
            <a:lumOff val="61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8776C6-53E8-4FA1-AE79-DF97EA5D4D0D}">
      <dsp:nvSpPr>
        <dsp:cNvPr id="0" name=""/>
        <dsp:cNvSpPr/>
      </dsp:nvSpPr>
      <dsp:spPr>
        <a:xfrm>
          <a:off x="3493575" y="922003"/>
          <a:ext cx="9267791" cy="9267791"/>
        </a:xfrm>
        <a:prstGeom prst="blockArc">
          <a:avLst>
            <a:gd name="adj1" fmla="val 21000000"/>
            <a:gd name="adj2" fmla="val 1800000"/>
            <a:gd name="adj3" fmla="val 3069"/>
          </a:avLst>
        </a:prstGeom>
        <a:solidFill>
          <a:schemeClr val="accent2">
            <a:hueOff val="-145160"/>
            <a:satOff val="1366"/>
            <a:lumOff val="40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40F55C-1074-4ADE-A4E5-8DCA96458C60}">
      <dsp:nvSpPr>
        <dsp:cNvPr id="0" name=""/>
        <dsp:cNvSpPr/>
      </dsp:nvSpPr>
      <dsp:spPr>
        <a:xfrm>
          <a:off x="3493575" y="922003"/>
          <a:ext cx="9267791" cy="9267791"/>
        </a:xfrm>
        <a:prstGeom prst="blockArc">
          <a:avLst>
            <a:gd name="adj1" fmla="val 18600000"/>
            <a:gd name="adj2" fmla="val 21000000"/>
            <a:gd name="adj3" fmla="val 3069"/>
          </a:avLst>
        </a:prstGeom>
        <a:solidFill>
          <a:schemeClr val="accent2">
            <a:hueOff val="-72580"/>
            <a:satOff val="683"/>
            <a:lumOff val="20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08026-5831-4FA6-875D-94D910DCFE00}">
      <dsp:nvSpPr>
        <dsp:cNvPr id="0" name=""/>
        <dsp:cNvSpPr/>
      </dsp:nvSpPr>
      <dsp:spPr>
        <a:xfrm>
          <a:off x="3493575" y="922003"/>
          <a:ext cx="9267791" cy="9267791"/>
        </a:xfrm>
        <a:prstGeom prst="blockArc">
          <a:avLst>
            <a:gd name="adj1" fmla="val 16200000"/>
            <a:gd name="adj2" fmla="val 18600000"/>
            <a:gd name="adj3" fmla="val 30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9A090F-BCDE-4CAB-BFBF-A44BA265D036}">
      <dsp:nvSpPr>
        <dsp:cNvPr id="0" name=""/>
        <dsp:cNvSpPr/>
      </dsp:nvSpPr>
      <dsp:spPr>
        <a:xfrm>
          <a:off x="6716672" y="4145100"/>
          <a:ext cx="2821597" cy="2821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err="1"/>
            <a:t>Insured</a:t>
          </a:r>
          <a:endParaRPr lang="nb-NO" sz="4400" kern="1200" dirty="0"/>
        </a:p>
      </dsp:txBody>
      <dsp:txXfrm>
        <a:off x="7129885" y="4558313"/>
        <a:ext cx="1995171" cy="1995171"/>
      </dsp:txXfrm>
    </dsp:sp>
    <dsp:sp modelId="{6D9D99F1-74FD-4D49-B7E7-021EDA5C7E3E}">
      <dsp:nvSpPr>
        <dsp:cNvPr id="0" name=""/>
        <dsp:cNvSpPr/>
      </dsp:nvSpPr>
      <dsp:spPr>
        <a:xfrm>
          <a:off x="7139911" y="5548"/>
          <a:ext cx="1975118" cy="19751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Creditors</a:t>
          </a:r>
          <a:endParaRPr lang="nb-NO" sz="1700" kern="1200" dirty="0"/>
        </a:p>
      </dsp:txBody>
      <dsp:txXfrm>
        <a:off x="7429160" y="294797"/>
        <a:ext cx="1396620" cy="1396620"/>
      </dsp:txXfrm>
    </dsp:sp>
    <dsp:sp modelId="{8AFC0397-C443-471E-8110-378B1FD0F703}">
      <dsp:nvSpPr>
        <dsp:cNvPr id="0" name=""/>
        <dsp:cNvSpPr/>
      </dsp:nvSpPr>
      <dsp:spPr>
        <a:xfrm>
          <a:off x="10072817" y="1073038"/>
          <a:ext cx="1975118" cy="1975118"/>
        </a:xfrm>
        <a:prstGeom prst="ellipse">
          <a:avLst/>
        </a:prstGeom>
        <a:solidFill>
          <a:schemeClr val="accent2">
            <a:hueOff val="-72580"/>
            <a:satOff val="683"/>
            <a:lumOff val="20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Government</a:t>
          </a:r>
          <a:r>
            <a:rPr lang="nb-NO" sz="1700" kern="1200" dirty="0"/>
            <a:t> &amp; </a:t>
          </a:r>
          <a:r>
            <a:rPr lang="nb-NO" sz="1700" kern="1200" dirty="0" err="1"/>
            <a:t>Regulatory</a:t>
          </a:r>
          <a:r>
            <a:rPr lang="nb-NO" sz="1700" kern="1200" dirty="0"/>
            <a:t> </a:t>
          </a:r>
          <a:r>
            <a:rPr lang="nb-NO" sz="1700" kern="1200" dirty="0" err="1"/>
            <a:t>authorities</a:t>
          </a:r>
          <a:endParaRPr lang="nb-NO" sz="1700" kern="1200" dirty="0"/>
        </a:p>
      </dsp:txBody>
      <dsp:txXfrm>
        <a:off x="10362066" y="1362287"/>
        <a:ext cx="1396620" cy="1396620"/>
      </dsp:txXfrm>
    </dsp:sp>
    <dsp:sp modelId="{BB1CDB84-A419-46FA-9C18-41BC3380CD33}">
      <dsp:nvSpPr>
        <dsp:cNvPr id="0" name=""/>
        <dsp:cNvSpPr/>
      </dsp:nvSpPr>
      <dsp:spPr>
        <a:xfrm>
          <a:off x="11633384" y="3776019"/>
          <a:ext cx="1975118" cy="1975118"/>
        </a:xfrm>
        <a:prstGeom prst="ellipse">
          <a:avLst/>
        </a:prstGeom>
        <a:solidFill>
          <a:schemeClr val="accent2">
            <a:hueOff val="-145160"/>
            <a:satOff val="1366"/>
            <a:lumOff val="40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Competitors</a:t>
          </a:r>
          <a:endParaRPr lang="nb-NO" sz="1700" kern="1200" dirty="0"/>
        </a:p>
      </dsp:txBody>
      <dsp:txXfrm>
        <a:off x="11922633" y="4065268"/>
        <a:ext cx="1396620" cy="1396620"/>
      </dsp:txXfrm>
    </dsp:sp>
    <dsp:sp modelId="{776731DA-38BA-4C5E-9ED9-5DEF02A7F2B9}">
      <dsp:nvSpPr>
        <dsp:cNvPr id="0" name=""/>
        <dsp:cNvSpPr/>
      </dsp:nvSpPr>
      <dsp:spPr>
        <a:xfrm>
          <a:off x="11091405" y="6849735"/>
          <a:ext cx="1975118" cy="1975118"/>
        </a:xfrm>
        <a:prstGeom prst="ellipse">
          <a:avLst/>
        </a:prstGeom>
        <a:solidFill>
          <a:schemeClr val="accent2">
            <a:hueOff val="-217739"/>
            <a:satOff val="2049"/>
            <a:lumOff val="6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a:t>Suppliers</a:t>
          </a:r>
        </a:p>
      </dsp:txBody>
      <dsp:txXfrm>
        <a:off x="11380654" y="7138984"/>
        <a:ext cx="1396620" cy="1396620"/>
      </dsp:txXfrm>
    </dsp:sp>
    <dsp:sp modelId="{6368CB57-055D-4CEB-AA24-2AA44C2446EB}">
      <dsp:nvSpPr>
        <dsp:cNvPr id="0" name=""/>
        <dsp:cNvSpPr/>
      </dsp:nvSpPr>
      <dsp:spPr>
        <a:xfrm>
          <a:off x="8701648" y="8861509"/>
          <a:ext cx="1975118" cy="1975118"/>
        </a:xfrm>
        <a:prstGeom prst="ellipse">
          <a:avLst/>
        </a:prstGeom>
        <a:solidFill>
          <a:schemeClr val="accent2">
            <a:hueOff val="-290319"/>
            <a:satOff val="2733"/>
            <a:lumOff val="8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Shareholders</a:t>
          </a:r>
          <a:r>
            <a:rPr lang="nb-NO" sz="1700" kern="1200" dirty="0"/>
            <a:t> and investors</a:t>
          </a:r>
        </a:p>
      </dsp:txBody>
      <dsp:txXfrm>
        <a:off x="8990897" y="9150758"/>
        <a:ext cx="1396620" cy="1396620"/>
      </dsp:txXfrm>
    </dsp:sp>
    <dsp:sp modelId="{CA6812B7-A634-4F2A-9051-5A8D95694A06}">
      <dsp:nvSpPr>
        <dsp:cNvPr id="0" name=""/>
        <dsp:cNvSpPr/>
      </dsp:nvSpPr>
      <dsp:spPr>
        <a:xfrm>
          <a:off x="5579345" y="8855961"/>
          <a:ext cx="1975118" cy="1975118"/>
        </a:xfrm>
        <a:prstGeom prst="ellipse">
          <a:avLst/>
        </a:prstGeom>
        <a:solidFill>
          <a:schemeClr val="accent2">
            <a:hueOff val="-362899"/>
            <a:satOff val="3416"/>
            <a:lumOff val="10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Employees</a:t>
          </a:r>
          <a:endParaRPr lang="nb-NO" sz="1700" kern="1200" dirty="0"/>
        </a:p>
      </dsp:txBody>
      <dsp:txXfrm>
        <a:off x="5868594" y="9145210"/>
        <a:ext cx="1396620" cy="1396620"/>
      </dsp:txXfrm>
    </dsp:sp>
    <dsp:sp modelId="{EEE44F0B-0612-4333-8B84-08E741FF6772}">
      <dsp:nvSpPr>
        <dsp:cNvPr id="0" name=""/>
        <dsp:cNvSpPr/>
      </dsp:nvSpPr>
      <dsp:spPr>
        <a:xfrm>
          <a:off x="3188418" y="6849735"/>
          <a:ext cx="1975118" cy="1975118"/>
        </a:xfrm>
        <a:prstGeom prst="ellipse">
          <a:avLst/>
        </a:prstGeom>
        <a:solidFill>
          <a:schemeClr val="accent2">
            <a:hueOff val="-435479"/>
            <a:satOff val="4099"/>
            <a:lumOff val="12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a:t>Clients	</a:t>
          </a:r>
        </a:p>
      </dsp:txBody>
      <dsp:txXfrm>
        <a:off x="3477667" y="7138984"/>
        <a:ext cx="1396620" cy="1396620"/>
      </dsp:txXfrm>
    </dsp:sp>
    <dsp:sp modelId="{6AEB86F2-04DD-4A42-8053-35ACC04B677D}">
      <dsp:nvSpPr>
        <dsp:cNvPr id="0" name=""/>
        <dsp:cNvSpPr/>
      </dsp:nvSpPr>
      <dsp:spPr>
        <a:xfrm>
          <a:off x="2646439" y="3776019"/>
          <a:ext cx="1975118" cy="1975118"/>
        </a:xfrm>
        <a:prstGeom prst="ellipse">
          <a:avLst/>
        </a:prstGeom>
        <a:solidFill>
          <a:schemeClr val="accent2">
            <a:hueOff val="-508059"/>
            <a:satOff val="4782"/>
            <a:lumOff val="14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a:t>The Company </a:t>
          </a:r>
          <a:r>
            <a:rPr lang="nb-NO" sz="1700" kern="1200" dirty="0" err="1"/>
            <a:t>itself</a:t>
          </a:r>
          <a:endParaRPr lang="nb-NO" sz="1700" kern="1200" dirty="0"/>
        </a:p>
      </dsp:txBody>
      <dsp:txXfrm>
        <a:off x="2935688" y="4065268"/>
        <a:ext cx="1396620" cy="1396620"/>
      </dsp:txXfrm>
    </dsp:sp>
    <dsp:sp modelId="{47C316BE-43C9-4FB4-BE74-86E59A58B62D}">
      <dsp:nvSpPr>
        <dsp:cNvPr id="0" name=""/>
        <dsp:cNvSpPr/>
      </dsp:nvSpPr>
      <dsp:spPr>
        <a:xfrm>
          <a:off x="4207006" y="1073038"/>
          <a:ext cx="1975118" cy="1975118"/>
        </a:xfrm>
        <a:prstGeom prst="ellipse">
          <a:avLst/>
        </a:prstGeom>
        <a:solidFill>
          <a:schemeClr val="accent2">
            <a:hueOff val="-580638"/>
            <a:satOff val="5465"/>
            <a:lumOff val="1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dirty="0" err="1"/>
            <a:t>Activists</a:t>
          </a:r>
          <a:endParaRPr lang="nb-NO" sz="1700" kern="1200" dirty="0"/>
        </a:p>
      </dsp:txBody>
      <dsp:txXfrm>
        <a:off x="4496255" y="1362287"/>
        <a:ext cx="1396620" cy="1396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1E37-77BC-463D-B814-4549395E8B35}">
      <dsp:nvSpPr>
        <dsp:cNvPr id="0" name=""/>
        <dsp:cNvSpPr/>
      </dsp:nvSpPr>
      <dsp:spPr>
        <a:xfrm>
          <a:off x="8713892" y="847500"/>
          <a:ext cx="4271279" cy="9225481"/>
        </a:xfrm>
        <a:prstGeom prst="rect">
          <a:avLst/>
        </a:prstGeom>
        <a:solidFill>
          <a:schemeClr val="accent2">
            <a:shade val="80000"/>
            <a:hueOff val="48871"/>
            <a:satOff val="-24"/>
            <a:lumOff val="22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205740" bIns="45720" numCol="1" spcCol="1270" anchor="ctr" anchorCtr="0">
          <a:noAutofit/>
        </a:bodyPr>
        <a:lstStyle/>
        <a:p>
          <a:pPr marL="0" lvl="0" indent="0" algn="r" defTabSz="1600200">
            <a:lnSpc>
              <a:spcPct val="90000"/>
            </a:lnSpc>
            <a:spcBef>
              <a:spcPct val="0"/>
            </a:spcBef>
            <a:spcAft>
              <a:spcPct val="35000"/>
            </a:spcAft>
            <a:buNone/>
          </a:pPr>
          <a:r>
            <a:rPr lang="nb-NO" sz="3600" kern="1200" dirty="0" err="1"/>
            <a:t>Internal</a:t>
          </a:r>
          <a:r>
            <a:rPr lang="nb-NO" sz="3600" kern="1200" dirty="0"/>
            <a:t> </a:t>
          </a:r>
          <a:r>
            <a:rPr lang="nb-NO" sz="3600" kern="1200" dirty="0" err="1"/>
            <a:t>Issues</a:t>
          </a:r>
          <a:endParaRPr lang="nb-NO" sz="3600" kern="1200" dirty="0"/>
        </a:p>
      </dsp:txBody>
      <dsp:txXfrm rot="16200000">
        <a:off x="8172971" y="4443700"/>
        <a:ext cx="8302933" cy="1110532"/>
      </dsp:txXfrm>
    </dsp:sp>
    <dsp:sp modelId="{07DD2467-274A-40B3-9EFE-93F227DEC402}">
      <dsp:nvSpPr>
        <dsp:cNvPr id="0" name=""/>
        <dsp:cNvSpPr/>
      </dsp:nvSpPr>
      <dsp:spPr>
        <a:xfrm>
          <a:off x="285745" y="882119"/>
          <a:ext cx="4271279" cy="9264772"/>
        </a:xfrm>
        <a:prstGeom prst="rect">
          <a:avLst/>
        </a:prstGeom>
        <a:solidFill>
          <a:schemeClr val="accent2">
            <a:shade val="80000"/>
            <a:hueOff val="24435"/>
            <a:satOff val="-12"/>
            <a:lumOff val="11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205740" bIns="45720" numCol="1" spcCol="1270" anchor="ctr" anchorCtr="0">
          <a:noAutofit/>
        </a:bodyPr>
        <a:lstStyle/>
        <a:p>
          <a:pPr marL="0" lvl="0" indent="0" algn="r" defTabSz="1600200">
            <a:lnSpc>
              <a:spcPct val="90000"/>
            </a:lnSpc>
            <a:spcBef>
              <a:spcPct val="0"/>
            </a:spcBef>
            <a:spcAft>
              <a:spcPct val="35000"/>
            </a:spcAft>
            <a:buNone/>
          </a:pPr>
          <a:r>
            <a:rPr lang="nb-NO" sz="3600" kern="1200" dirty="0" err="1"/>
            <a:t>External</a:t>
          </a:r>
          <a:r>
            <a:rPr lang="nb-NO" sz="3600" kern="1200" dirty="0"/>
            <a:t> </a:t>
          </a:r>
          <a:r>
            <a:rPr lang="nb-NO" sz="3600" kern="1200" dirty="0" err="1"/>
            <a:t>issues</a:t>
          </a:r>
          <a:endParaRPr lang="nb-NO" sz="3600" kern="1200" dirty="0"/>
        </a:p>
      </dsp:txBody>
      <dsp:txXfrm rot="16200000">
        <a:off x="-272856" y="4496000"/>
        <a:ext cx="8338294" cy="1110532"/>
      </dsp:txXfrm>
    </dsp:sp>
    <dsp:sp modelId="{50570715-4B1C-4942-8BEC-D3391346B0C1}">
      <dsp:nvSpPr>
        <dsp:cNvPr id="0" name=""/>
        <dsp:cNvSpPr/>
      </dsp:nvSpPr>
      <dsp:spPr>
        <a:xfrm rot="5400000">
          <a:off x="4020030" y="2481564"/>
          <a:ext cx="4811169" cy="2957356"/>
        </a:xfrm>
        <a:prstGeom prst="rect">
          <a:avLst/>
        </a:prstGeom>
        <a:solidFill>
          <a:srgbClr val="EA25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205740" bIns="45720" numCol="1" spcCol="1270" anchor="ctr" anchorCtr="0">
          <a:noAutofit/>
        </a:bodyPr>
        <a:lstStyle/>
        <a:p>
          <a:pPr marL="0" lvl="0" indent="0" algn="l" defTabSz="1600200">
            <a:lnSpc>
              <a:spcPct val="90000"/>
            </a:lnSpc>
            <a:spcBef>
              <a:spcPct val="0"/>
            </a:spcBef>
            <a:spcAft>
              <a:spcPct val="35000"/>
            </a:spcAft>
            <a:buNone/>
          </a:pPr>
          <a:r>
            <a:rPr lang="nb-NO" sz="3600" kern="1200" dirty="0"/>
            <a:t>D&amp;O Limits </a:t>
          </a:r>
          <a:r>
            <a:rPr lang="nb-NO" sz="3600" kern="1200" dirty="0" err="1"/>
            <a:t>of</a:t>
          </a:r>
          <a:r>
            <a:rPr lang="nb-NO" sz="3600" kern="1200" dirty="0"/>
            <a:t> </a:t>
          </a:r>
          <a:r>
            <a:rPr lang="nb-NO" sz="3600" kern="1200" dirty="0" err="1"/>
            <a:t>Liability</a:t>
          </a:r>
          <a:endParaRPr lang="nb-NO" sz="3600" kern="1200" dirty="0"/>
        </a:p>
      </dsp:txBody>
      <dsp:txXfrm rot="-5400000">
        <a:off x="5242672" y="4996123"/>
        <a:ext cx="2661620" cy="1250904"/>
      </dsp:txXfrm>
    </dsp:sp>
    <dsp:sp modelId="{58508978-3249-4701-8B06-71D702BE3E38}">
      <dsp:nvSpPr>
        <dsp:cNvPr id="0" name=""/>
        <dsp:cNvSpPr/>
      </dsp:nvSpPr>
      <dsp:spPr>
        <a:xfrm>
          <a:off x="514322" y="967106"/>
          <a:ext cx="3032608" cy="95449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nb-NO" sz="3200" kern="1200" dirty="0"/>
            <a:t>Industry </a:t>
          </a:r>
          <a:r>
            <a:rPr lang="en-US" sz="3200" kern="1200" noProof="0" dirty="0"/>
            <a:t>Susceptibility</a:t>
          </a:r>
          <a:r>
            <a:rPr lang="nb-NO" sz="3200" kern="1200" dirty="0"/>
            <a:t> to Claims</a:t>
          </a:r>
        </a:p>
        <a:p>
          <a:pPr marL="0" lvl="0" indent="0" algn="l" defTabSz="1422400">
            <a:lnSpc>
              <a:spcPct val="90000"/>
            </a:lnSpc>
            <a:spcBef>
              <a:spcPct val="0"/>
            </a:spcBef>
            <a:spcAft>
              <a:spcPct val="35000"/>
            </a:spcAft>
            <a:buNone/>
          </a:pPr>
          <a:r>
            <a:rPr lang="nb-NO" sz="3200" kern="1200" dirty="0" err="1">
              <a:solidFill>
                <a:schemeClr val="tx1"/>
              </a:solidFill>
            </a:rPr>
            <a:t>Jurisdicational</a:t>
          </a:r>
          <a:r>
            <a:rPr lang="nb-NO" sz="3200" kern="1200" dirty="0">
              <a:solidFill>
                <a:schemeClr val="tx1"/>
              </a:solidFill>
            </a:rPr>
            <a:t> </a:t>
          </a:r>
          <a:r>
            <a:rPr lang="nb-NO" sz="3200" kern="1200" dirty="0" err="1">
              <a:solidFill>
                <a:schemeClr val="tx1"/>
              </a:solidFill>
            </a:rPr>
            <a:t>Consideration</a:t>
          </a:r>
          <a:endParaRPr lang="nb-NO" sz="3200" kern="1200" dirty="0">
            <a:solidFill>
              <a:schemeClr val="tx1"/>
            </a:solidFill>
          </a:endParaRPr>
        </a:p>
        <a:p>
          <a:pPr marL="0" lvl="0" indent="0" algn="l" defTabSz="1422400">
            <a:lnSpc>
              <a:spcPct val="90000"/>
            </a:lnSpc>
            <a:spcBef>
              <a:spcPct val="0"/>
            </a:spcBef>
            <a:spcAft>
              <a:spcPct val="35000"/>
            </a:spcAft>
            <a:buNone/>
          </a:pPr>
          <a:r>
            <a:rPr lang="nb-NO" sz="3200" kern="1200" dirty="0" err="1"/>
            <a:t>Analyst</a:t>
          </a:r>
          <a:r>
            <a:rPr lang="nb-NO" sz="3200" kern="1200" dirty="0"/>
            <a:t> &amp; Investor </a:t>
          </a:r>
          <a:r>
            <a:rPr lang="nb-NO" sz="3200" kern="1200" dirty="0" err="1"/>
            <a:t>Expectations</a:t>
          </a:r>
          <a:endParaRPr lang="nb-NO" sz="3200" kern="1200" dirty="0"/>
        </a:p>
        <a:p>
          <a:pPr marL="0" lvl="0" indent="0" algn="l" defTabSz="1422400">
            <a:lnSpc>
              <a:spcPct val="90000"/>
            </a:lnSpc>
            <a:spcBef>
              <a:spcPct val="0"/>
            </a:spcBef>
            <a:spcAft>
              <a:spcPct val="35000"/>
            </a:spcAft>
            <a:buNone/>
          </a:pPr>
          <a:r>
            <a:rPr lang="nb-NO" sz="3200" kern="1200" dirty="0">
              <a:solidFill>
                <a:schemeClr val="tx1">
                  <a:lumMod val="95000"/>
                  <a:lumOff val="5000"/>
                </a:schemeClr>
              </a:solidFill>
            </a:rPr>
            <a:t>Peer Groups</a:t>
          </a:r>
        </a:p>
        <a:p>
          <a:pPr marL="0" lvl="0" indent="0" algn="l" defTabSz="1422400">
            <a:lnSpc>
              <a:spcPct val="90000"/>
            </a:lnSpc>
            <a:spcBef>
              <a:spcPct val="0"/>
            </a:spcBef>
            <a:spcAft>
              <a:spcPct val="35000"/>
            </a:spcAft>
            <a:buNone/>
          </a:pPr>
          <a:r>
            <a:rPr lang="nb-NO" sz="3200" kern="1200" dirty="0" err="1"/>
            <a:t>Developing</a:t>
          </a:r>
          <a:r>
            <a:rPr lang="nb-NO" sz="3200" kern="1200" dirty="0"/>
            <a:t> case </a:t>
          </a:r>
          <a:r>
            <a:rPr lang="nb-NO" sz="3200" kern="1200" dirty="0" err="1"/>
            <a:t>law</a:t>
          </a:r>
          <a:endParaRPr lang="nb-NO" sz="3200" kern="1200" dirty="0"/>
        </a:p>
        <a:p>
          <a:pPr marL="0" lvl="0" indent="0" algn="l" defTabSz="1422400">
            <a:lnSpc>
              <a:spcPct val="90000"/>
            </a:lnSpc>
            <a:spcBef>
              <a:spcPct val="0"/>
            </a:spcBef>
            <a:spcAft>
              <a:spcPct val="35000"/>
            </a:spcAft>
            <a:buNone/>
          </a:pPr>
          <a:r>
            <a:rPr lang="nb-NO" sz="3200" kern="1200" dirty="0" err="1">
              <a:solidFill>
                <a:schemeClr val="tx1">
                  <a:lumMod val="95000"/>
                  <a:lumOff val="5000"/>
                </a:schemeClr>
              </a:solidFill>
            </a:rPr>
            <a:t>Regulatory</a:t>
          </a:r>
          <a:r>
            <a:rPr lang="nb-NO" sz="3200" kern="1200" dirty="0">
              <a:solidFill>
                <a:schemeClr val="tx1">
                  <a:lumMod val="95000"/>
                  <a:lumOff val="5000"/>
                </a:schemeClr>
              </a:solidFill>
            </a:rPr>
            <a:t> Environment</a:t>
          </a:r>
        </a:p>
        <a:p>
          <a:pPr marL="0" lvl="0" indent="0" algn="l" defTabSz="1422400">
            <a:lnSpc>
              <a:spcPct val="90000"/>
            </a:lnSpc>
            <a:spcBef>
              <a:spcPct val="0"/>
            </a:spcBef>
            <a:spcAft>
              <a:spcPct val="35000"/>
            </a:spcAft>
            <a:buNone/>
          </a:pPr>
          <a:r>
            <a:rPr lang="nb-NO" sz="3200" kern="1200" dirty="0"/>
            <a:t>Insurance </a:t>
          </a:r>
          <a:r>
            <a:rPr lang="nb-NO" sz="3200" kern="1200" dirty="0" err="1"/>
            <a:t>market</a:t>
          </a:r>
          <a:r>
            <a:rPr lang="nb-NO" sz="3200" kern="1200" dirty="0"/>
            <a:t> </a:t>
          </a:r>
          <a:r>
            <a:rPr lang="nb-NO" sz="3200" kern="1200" dirty="0" err="1"/>
            <a:t>cycles</a:t>
          </a:r>
          <a:endParaRPr lang="nb-NO" sz="3200" kern="1200" dirty="0"/>
        </a:p>
      </dsp:txBody>
      <dsp:txXfrm>
        <a:off x="514322" y="967106"/>
        <a:ext cx="3032608" cy="9544901"/>
      </dsp:txXfrm>
    </dsp:sp>
    <dsp:sp modelId="{32FDB3B2-6419-4A2F-9665-9A6B693B9EB4}">
      <dsp:nvSpPr>
        <dsp:cNvPr id="0" name=""/>
        <dsp:cNvSpPr/>
      </dsp:nvSpPr>
      <dsp:spPr>
        <a:xfrm>
          <a:off x="8824019" y="1146852"/>
          <a:ext cx="3032608" cy="81740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nb-NO" sz="3200" kern="1200" dirty="0" err="1">
              <a:solidFill>
                <a:schemeClr val="tx1">
                  <a:lumMod val="95000"/>
                  <a:lumOff val="5000"/>
                </a:schemeClr>
              </a:solidFill>
            </a:rPr>
            <a:t>Ownership</a:t>
          </a:r>
          <a:r>
            <a:rPr lang="nb-NO" sz="3200" kern="1200" dirty="0">
              <a:solidFill>
                <a:schemeClr val="tx1">
                  <a:lumMod val="95000"/>
                  <a:lumOff val="5000"/>
                </a:schemeClr>
              </a:solidFill>
            </a:rPr>
            <a:t> </a:t>
          </a:r>
          <a:r>
            <a:rPr lang="nb-NO" sz="3200" kern="1200" dirty="0" err="1">
              <a:solidFill>
                <a:schemeClr val="tx1">
                  <a:lumMod val="95000"/>
                  <a:lumOff val="5000"/>
                </a:schemeClr>
              </a:solidFill>
            </a:rPr>
            <a:t>structure</a:t>
          </a:r>
          <a:endParaRPr lang="nb-NO" sz="3200" kern="1200" dirty="0">
            <a:solidFill>
              <a:schemeClr val="tx1">
                <a:lumMod val="95000"/>
                <a:lumOff val="5000"/>
              </a:schemeClr>
            </a:solidFill>
          </a:endParaRPr>
        </a:p>
        <a:p>
          <a:pPr marL="0" lvl="0" indent="0" algn="l" defTabSz="1422400">
            <a:lnSpc>
              <a:spcPct val="90000"/>
            </a:lnSpc>
            <a:spcBef>
              <a:spcPct val="0"/>
            </a:spcBef>
            <a:spcAft>
              <a:spcPct val="35000"/>
            </a:spcAft>
            <a:buNone/>
          </a:pPr>
          <a:r>
            <a:rPr lang="nb-NO" sz="3200" kern="1200" dirty="0" err="1"/>
            <a:t>Merger</a:t>
          </a:r>
          <a:r>
            <a:rPr lang="nb-NO" sz="3200" kern="1200" dirty="0"/>
            <a:t> and </a:t>
          </a:r>
          <a:r>
            <a:rPr lang="nb-NO" sz="3200" kern="1200" dirty="0" err="1"/>
            <a:t>Acquisition</a:t>
          </a:r>
          <a:r>
            <a:rPr lang="nb-NO" sz="3200" kern="1200" dirty="0"/>
            <a:t> Activity</a:t>
          </a:r>
        </a:p>
        <a:p>
          <a:pPr marL="0" lvl="0" indent="0" algn="l" defTabSz="1422400">
            <a:lnSpc>
              <a:spcPct val="90000"/>
            </a:lnSpc>
            <a:spcBef>
              <a:spcPct val="0"/>
            </a:spcBef>
            <a:spcAft>
              <a:spcPct val="35000"/>
            </a:spcAft>
            <a:buNone/>
          </a:pPr>
          <a:r>
            <a:rPr lang="nb-NO" sz="3200" kern="1200" dirty="0">
              <a:solidFill>
                <a:schemeClr val="tx1">
                  <a:lumMod val="95000"/>
                  <a:lumOff val="5000"/>
                </a:schemeClr>
              </a:solidFill>
            </a:rPr>
            <a:t>Risk </a:t>
          </a:r>
          <a:r>
            <a:rPr lang="nb-NO" sz="3200" kern="1200" dirty="0" err="1">
              <a:solidFill>
                <a:schemeClr val="tx1">
                  <a:lumMod val="95000"/>
                  <a:lumOff val="5000"/>
                </a:schemeClr>
              </a:solidFill>
            </a:rPr>
            <a:t>retention</a:t>
          </a:r>
          <a:r>
            <a:rPr lang="nb-NO" sz="3200" kern="1200" dirty="0">
              <a:solidFill>
                <a:schemeClr val="tx1">
                  <a:lumMod val="95000"/>
                  <a:lumOff val="5000"/>
                </a:schemeClr>
              </a:solidFill>
            </a:rPr>
            <a:t> policy</a:t>
          </a:r>
        </a:p>
        <a:p>
          <a:pPr marL="0" lvl="0" indent="0" algn="l" defTabSz="1422400">
            <a:lnSpc>
              <a:spcPct val="90000"/>
            </a:lnSpc>
            <a:spcBef>
              <a:spcPct val="0"/>
            </a:spcBef>
            <a:spcAft>
              <a:spcPct val="35000"/>
            </a:spcAft>
            <a:buNone/>
          </a:pPr>
          <a:r>
            <a:rPr lang="nb-NO" sz="3200" kern="1200" dirty="0" err="1"/>
            <a:t>Composition</a:t>
          </a:r>
          <a:r>
            <a:rPr lang="nb-NO" sz="3200" kern="1200" dirty="0"/>
            <a:t> </a:t>
          </a:r>
          <a:r>
            <a:rPr lang="nb-NO" sz="3200" kern="1200" dirty="0" err="1"/>
            <a:t>of</a:t>
          </a:r>
          <a:r>
            <a:rPr lang="nb-NO" sz="3200" kern="1200" dirty="0"/>
            <a:t> </a:t>
          </a:r>
          <a:r>
            <a:rPr lang="nb-NO" sz="3200" kern="1200" dirty="0" err="1"/>
            <a:t>the</a:t>
          </a:r>
          <a:r>
            <a:rPr lang="nb-NO" sz="3200" kern="1200" dirty="0"/>
            <a:t> </a:t>
          </a:r>
          <a:r>
            <a:rPr lang="nb-NO" sz="3200" kern="1200" dirty="0" err="1"/>
            <a:t>board</a:t>
          </a:r>
          <a:endParaRPr lang="nb-NO" sz="3200" kern="1200" dirty="0"/>
        </a:p>
        <a:p>
          <a:pPr marL="0" lvl="0" indent="0" algn="l" defTabSz="1422400">
            <a:lnSpc>
              <a:spcPct val="90000"/>
            </a:lnSpc>
            <a:spcBef>
              <a:spcPct val="0"/>
            </a:spcBef>
            <a:spcAft>
              <a:spcPct val="35000"/>
            </a:spcAft>
            <a:buNone/>
          </a:pPr>
          <a:r>
            <a:rPr lang="nb-NO" sz="3200" kern="1200" dirty="0" err="1">
              <a:solidFill>
                <a:schemeClr val="tx1">
                  <a:lumMod val="95000"/>
                  <a:lumOff val="5000"/>
                </a:schemeClr>
              </a:solidFill>
            </a:rPr>
            <a:t>Geographic</a:t>
          </a:r>
          <a:r>
            <a:rPr lang="nb-NO" sz="3200" kern="1200" dirty="0">
              <a:solidFill>
                <a:schemeClr val="tx1">
                  <a:lumMod val="95000"/>
                  <a:lumOff val="5000"/>
                </a:schemeClr>
              </a:solidFill>
            </a:rPr>
            <a:t> location</a:t>
          </a:r>
        </a:p>
        <a:p>
          <a:pPr marL="0" lvl="0" indent="0" algn="l" defTabSz="1422400">
            <a:lnSpc>
              <a:spcPct val="90000"/>
            </a:lnSpc>
            <a:spcBef>
              <a:spcPct val="0"/>
            </a:spcBef>
            <a:spcAft>
              <a:spcPct val="35000"/>
            </a:spcAft>
            <a:buNone/>
          </a:pPr>
          <a:r>
            <a:rPr lang="nb-NO" sz="3200" kern="1200" dirty="0"/>
            <a:t>Financial </a:t>
          </a:r>
          <a:r>
            <a:rPr lang="nb-NO" sz="3200" kern="1200" dirty="0" err="1"/>
            <a:t>condition</a:t>
          </a:r>
          <a:endParaRPr lang="nb-NO" sz="3200" kern="1200" dirty="0"/>
        </a:p>
        <a:p>
          <a:pPr marL="0" lvl="0" indent="0" algn="l" defTabSz="1422400">
            <a:lnSpc>
              <a:spcPct val="90000"/>
            </a:lnSpc>
            <a:spcBef>
              <a:spcPct val="0"/>
            </a:spcBef>
            <a:spcAft>
              <a:spcPct val="35000"/>
            </a:spcAft>
            <a:buNone/>
          </a:pPr>
          <a:r>
            <a:rPr lang="nb-NO" sz="3200" kern="1200" dirty="0" err="1">
              <a:solidFill>
                <a:schemeClr val="tx1">
                  <a:lumMod val="95000"/>
                  <a:lumOff val="5000"/>
                </a:schemeClr>
              </a:solidFill>
            </a:rPr>
            <a:t>Size</a:t>
          </a:r>
          <a:r>
            <a:rPr lang="nb-NO" sz="3200" kern="1200" dirty="0">
              <a:solidFill>
                <a:schemeClr val="tx1">
                  <a:lumMod val="95000"/>
                  <a:lumOff val="5000"/>
                </a:schemeClr>
              </a:solidFill>
            </a:rPr>
            <a:t>/Market </a:t>
          </a:r>
          <a:r>
            <a:rPr lang="nb-NO" sz="3200" kern="1200" dirty="0" err="1">
              <a:solidFill>
                <a:schemeClr val="tx1">
                  <a:lumMod val="95000"/>
                  <a:lumOff val="5000"/>
                </a:schemeClr>
              </a:solidFill>
            </a:rPr>
            <a:t>capitalisation</a:t>
          </a:r>
          <a:endParaRPr lang="nb-NO" sz="3200" kern="1200" dirty="0">
            <a:solidFill>
              <a:schemeClr val="tx1">
                <a:lumMod val="95000"/>
                <a:lumOff val="5000"/>
              </a:schemeClr>
            </a:solidFill>
          </a:endParaRPr>
        </a:p>
        <a:p>
          <a:pPr marL="0" lvl="0" indent="0" algn="l" defTabSz="1422400">
            <a:lnSpc>
              <a:spcPct val="90000"/>
            </a:lnSpc>
            <a:spcBef>
              <a:spcPct val="0"/>
            </a:spcBef>
            <a:spcAft>
              <a:spcPct val="35000"/>
            </a:spcAft>
            <a:buNone/>
          </a:pPr>
          <a:endParaRPr lang="nb-NO" sz="3200" kern="1200" dirty="0"/>
        </a:p>
      </dsp:txBody>
      <dsp:txXfrm>
        <a:off x="8824019" y="1146852"/>
        <a:ext cx="3032608" cy="81740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598D5-A3FE-0C4E-B933-B87520E8EF4C}"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F102A-BCD4-D14F-9CE7-7BB6C2F4C31B}" type="slidenum">
              <a:rPr lang="en-GB" smtClean="0"/>
              <a:t>‹#›</a:t>
            </a:fld>
            <a:endParaRPr lang="en-GB"/>
          </a:p>
        </p:txBody>
      </p:sp>
    </p:spTree>
    <p:extLst>
      <p:ext uri="{BB962C8B-B14F-4D97-AF65-F5344CB8AC3E}">
        <p14:creationId xmlns:p14="http://schemas.microsoft.com/office/powerpoint/2010/main" val="138916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gcs.allianz.com/news-and-insights/expert-risk-articles/d-o-insurance-explaine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1</a:t>
            </a:fld>
            <a:endParaRPr lang="en-GB"/>
          </a:p>
        </p:txBody>
      </p:sp>
    </p:spTree>
    <p:extLst>
      <p:ext uri="{BB962C8B-B14F-4D97-AF65-F5344CB8AC3E}">
        <p14:creationId xmlns:p14="http://schemas.microsoft.com/office/powerpoint/2010/main" val="70753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6AF102A-BCD4-D14F-9CE7-7BB6C2F4C31B}" type="slidenum">
              <a:rPr lang="en-GB" smtClean="0"/>
              <a:t>5</a:t>
            </a:fld>
            <a:endParaRPr lang="en-GB"/>
          </a:p>
        </p:txBody>
      </p:sp>
    </p:spTree>
    <p:extLst>
      <p:ext uri="{BB962C8B-B14F-4D97-AF65-F5344CB8AC3E}">
        <p14:creationId xmlns:p14="http://schemas.microsoft.com/office/powerpoint/2010/main" val="239064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6AF102A-BCD4-D14F-9CE7-7BB6C2F4C31B}" type="slidenum">
              <a:rPr lang="en-GB" smtClean="0"/>
              <a:t>7</a:t>
            </a:fld>
            <a:endParaRPr lang="en-GB"/>
          </a:p>
        </p:txBody>
      </p:sp>
    </p:spTree>
    <p:extLst>
      <p:ext uri="{BB962C8B-B14F-4D97-AF65-F5344CB8AC3E}">
        <p14:creationId xmlns:p14="http://schemas.microsoft.com/office/powerpoint/2010/main" val="331875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dirty="0">
                <a:hlinkClick r:id="rId3"/>
              </a:rPr>
              <a:t>D&amp;O </a:t>
            </a:r>
            <a:r>
              <a:rPr lang="sv-SE" dirty="0" err="1">
                <a:hlinkClick r:id="rId3"/>
              </a:rPr>
              <a:t>insurance</a:t>
            </a:r>
            <a:r>
              <a:rPr lang="sv-SE" dirty="0">
                <a:hlinkClick r:id="rId3"/>
              </a:rPr>
              <a:t> </a:t>
            </a:r>
            <a:r>
              <a:rPr lang="sv-SE" dirty="0" err="1">
                <a:hlinkClick r:id="rId3"/>
              </a:rPr>
              <a:t>explained</a:t>
            </a:r>
            <a:r>
              <a:rPr lang="sv-SE" dirty="0">
                <a:hlinkClick r:id="rId3"/>
              </a:rPr>
              <a:t> | AGCS (allianz.com)</a:t>
            </a:r>
            <a:endParaRPr lang="sv-SE" dirty="0"/>
          </a:p>
          <a:p>
            <a:endParaRPr lang="sv-SE" dirty="0"/>
          </a:p>
        </p:txBody>
      </p:sp>
      <p:sp>
        <p:nvSpPr>
          <p:cNvPr id="4" name="Slide Number Placeholder 3"/>
          <p:cNvSpPr>
            <a:spLocks noGrp="1"/>
          </p:cNvSpPr>
          <p:nvPr>
            <p:ph type="sldNum" sz="quarter" idx="5"/>
          </p:nvPr>
        </p:nvSpPr>
        <p:spPr/>
        <p:txBody>
          <a:bodyPr/>
          <a:lstStyle/>
          <a:p>
            <a:fld id="{7557F961-86FF-491E-A70B-65BFCE8E6E3E}" type="slidenum">
              <a:rPr lang="en-GB" smtClean="0"/>
              <a:pPr/>
              <a:t>8</a:t>
            </a:fld>
            <a:endParaRPr lang="en-GB"/>
          </a:p>
        </p:txBody>
      </p:sp>
    </p:spTree>
    <p:extLst>
      <p:ext uri="{BB962C8B-B14F-4D97-AF65-F5344CB8AC3E}">
        <p14:creationId xmlns:p14="http://schemas.microsoft.com/office/powerpoint/2010/main" val="122003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6AF102A-BCD4-D14F-9CE7-7BB6C2F4C31B}" type="slidenum">
              <a:rPr lang="en-GB" smtClean="0"/>
              <a:t>10</a:t>
            </a:fld>
            <a:endParaRPr lang="en-GB"/>
          </a:p>
        </p:txBody>
      </p:sp>
    </p:spTree>
    <p:extLst>
      <p:ext uri="{BB962C8B-B14F-4D97-AF65-F5344CB8AC3E}">
        <p14:creationId xmlns:p14="http://schemas.microsoft.com/office/powerpoint/2010/main" val="288773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6AF102A-BCD4-D14F-9CE7-7BB6C2F4C31B}" type="slidenum">
              <a:rPr lang="en-GB" smtClean="0"/>
              <a:t>12</a:t>
            </a:fld>
            <a:endParaRPr lang="en-GB"/>
          </a:p>
        </p:txBody>
      </p:sp>
    </p:spTree>
    <p:extLst>
      <p:ext uri="{BB962C8B-B14F-4D97-AF65-F5344CB8AC3E}">
        <p14:creationId xmlns:p14="http://schemas.microsoft.com/office/powerpoint/2010/main" val="2770974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30</a:t>
            </a:fld>
            <a:endParaRPr lang="en-US"/>
          </a:p>
        </p:txBody>
      </p:sp>
    </p:spTree>
    <p:extLst>
      <p:ext uri="{BB962C8B-B14F-4D97-AF65-F5344CB8AC3E}">
        <p14:creationId xmlns:p14="http://schemas.microsoft.com/office/powerpoint/2010/main" val="330909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31</a:t>
            </a:fld>
            <a:endParaRPr lang="en-US"/>
          </a:p>
        </p:txBody>
      </p:sp>
    </p:spTree>
    <p:extLst>
      <p:ext uri="{BB962C8B-B14F-4D97-AF65-F5344CB8AC3E}">
        <p14:creationId xmlns:p14="http://schemas.microsoft.com/office/powerpoint/2010/main" val="233897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32</a:t>
            </a:fld>
            <a:endParaRPr lang="en-US"/>
          </a:p>
        </p:txBody>
      </p:sp>
    </p:spTree>
    <p:extLst>
      <p:ext uri="{BB962C8B-B14F-4D97-AF65-F5344CB8AC3E}">
        <p14:creationId xmlns:p14="http://schemas.microsoft.com/office/powerpoint/2010/main" val="1149137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8380413" y="0"/>
            <a:ext cx="16002000" cy="13715107"/>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dirty="0"/>
          </a:p>
        </p:txBody>
      </p:sp>
      <p:sp>
        <p:nvSpPr>
          <p:cNvPr id="15" name="Footer Placeholder 3">
            <a:extLst>
              <a:ext uri="{FF2B5EF4-FFF2-40B4-BE49-F238E27FC236}">
                <a16:creationId xmlns:a16="http://schemas.microsoft.com/office/drawing/2014/main" id="{4B6B1ED1-5316-E04D-A8BF-883351F21FBC}"/>
              </a:ext>
            </a:extLst>
          </p:cNvPr>
          <p:cNvSpPr>
            <a:spLocks noGrp="1"/>
          </p:cNvSpPr>
          <p:nvPr>
            <p:ph type="ftr" sz="quarter" idx="3"/>
          </p:nvPr>
        </p:nvSpPr>
        <p:spPr>
          <a:xfrm>
            <a:off x="732915" y="12554568"/>
            <a:ext cx="6883909"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Legal Copy Helvetica Regular 8/9.6 AA Gray</a:t>
            </a:r>
            <a:endParaRPr lang="en-GB" dirty="0"/>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732916" y="3124200"/>
            <a:ext cx="6883910" cy="8803943"/>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bg1"/>
                </a:solidFill>
              </a:defRPr>
            </a:lvl1pPr>
            <a:lvl2pPr>
              <a:lnSpc>
                <a:spcPct val="100000"/>
              </a:lnSpc>
              <a:spcBef>
                <a:spcPts val="1000"/>
              </a:spcBef>
              <a:defRPr sz="4000">
                <a:solidFill>
                  <a:schemeClr val="bg1"/>
                </a:solidFill>
              </a:defRPr>
            </a:lvl2pPr>
            <a:lvl3pPr marL="0" indent="0">
              <a:lnSpc>
                <a:spcPct val="100000"/>
              </a:lnSpc>
              <a:spcBef>
                <a:spcPts val="4000"/>
              </a:spcBef>
              <a:spcAft>
                <a:spcPts val="1000"/>
              </a:spcAft>
              <a:buNone/>
              <a:defRPr sz="2400">
                <a:solidFill>
                  <a:schemeClr val="bg1"/>
                </a:solidFill>
              </a:defRPr>
            </a:lvl3pPr>
            <a:lvl4pPr marL="0" indent="0">
              <a:lnSpc>
                <a:spcPct val="100000"/>
              </a:lnSpc>
              <a:spcBef>
                <a:spcPts val="1000"/>
              </a:spcBef>
              <a:spcAft>
                <a:spcPts val="1000"/>
              </a:spcAft>
              <a:buNone/>
              <a:tabLst/>
              <a:defRPr>
                <a:solidFill>
                  <a:schemeClr val="bg1"/>
                </a:solidFill>
              </a:defRPr>
            </a:lvl4pPr>
            <a:lvl5pPr marL="0" indent="0">
              <a:lnSpc>
                <a:spcPct val="100000"/>
              </a:lnSpc>
              <a:spcBef>
                <a:spcPts val="1000"/>
              </a:spcBef>
              <a:spcAft>
                <a:spcPts val="1000"/>
              </a:spcAft>
              <a:buNone/>
              <a:tabLst/>
              <a:defRPr>
                <a:solidFill>
                  <a:schemeClr val="bg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6291669A-E186-4DFC-803E-999109B78BF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75340BA6-8D61-49E8-8AF3-FFC4A830616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9" name="Graphic 8">
            <a:extLst>
              <a:ext uri="{FF2B5EF4-FFF2-40B4-BE49-F238E27FC236}">
                <a16:creationId xmlns:a16="http://schemas.microsoft.com/office/drawing/2014/main" id="{CDC294EF-1570-4686-8B4C-6B2B309B2014}"/>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73789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2293035" y="3124200"/>
            <a:ext cx="3796869" cy="4614325"/>
          </a:xfrm>
          <a:noFill/>
        </p:spPr>
        <p:txBody>
          <a:bodyPr/>
          <a:lstStyle>
            <a:lvl1pPr>
              <a:defRPr b="0"/>
            </a:lvl1pPr>
          </a:lstStyle>
          <a:p>
            <a:r>
              <a:rPr lang="en-US"/>
              <a:t>Click icon to add picture</a:t>
            </a:r>
            <a:endParaRPr lang="en-GB" dirty="0"/>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64900" y="8003904"/>
            <a:ext cx="3812344" cy="2392363"/>
          </a:xfrm>
        </p:spPr>
        <p:txBody>
          <a:bodyPr/>
          <a:lstStyle>
            <a:lvl1pPr>
              <a:lnSpc>
                <a:spcPct val="100000"/>
              </a:lnSpc>
              <a:spcAft>
                <a:spcPts val="600"/>
              </a:spcAf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7620001" y="3124200"/>
            <a:ext cx="3796869" cy="4614325"/>
          </a:xfrm>
          <a:noFill/>
        </p:spPr>
        <p:txBody>
          <a:bodyPr/>
          <a:lstStyle>
            <a:lvl1pPr>
              <a:defRPr b="0"/>
            </a:lvl1pPr>
          </a:lstStyle>
          <a:p>
            <a:r>
              <a:rPr lang="en-US"/>
              <a:t>Click icon to add picture</a:t>
            </a:r>
            <a:endParaRPr lang="en-GB" dirty="0"/>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7596555"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12946967" y="3124200"/>
            <a:ext cx="3796869" cy="4614325"/>
          </a:xfrm>
          <a:noFill/>
        </p:spPr>
        <p:txBody>
          <a:bodyPr/>
          <a:lstStyle>
            <a:lvl1pPr>
              <a:defRPr b="0"/>
            </a:lvl1pPr>
          </a:lstStyle>
          <a:p>
            <a:r>
              <a:rPr lang="en-US"/>
              <a:t>Click icon to add picture</a:t>
            </a:r>
            <a:endParaRPr lang="en-GB" dirty="0"/>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12928210"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18273933" y="3124200"/>
            <a:ext cx="3796869" cy="4614325"/>
          </a:xfrm>
          <a:noFill/>
        </p:spPr>
        <p:txBody>
          <a:bodyPr/>
          <a:lstStyle>
            <a:lvl1pPr>
              <a:defRPr b="0"/>
            </a:lvl1pPr>
          </a:lstStyle>
          <a:p>
            <a:r>
              <a:rPr lang="en-US"/>
              <a:t>Click icon to add picture</a:t>
            </a:r>
            <a:endParaRPr lang="en-GB" dirty="0"/>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18245798"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dirty="0"/>
              <a:t>Speakers – click to add title</a:t>
            </a:r>
          </a:p>
        </p:txBody>
      </p:sp>
    </p:spTree>
    <p:extLst>
      <p:ext uri="{BB962C8B-B14F-4D97-AF65-F5344CB8AC3E}">
        <p14:creationId xmlns:p14="http://schemas.microsoft.com/office/powerpoint/2010/main" val="233199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50832"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2049556"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740569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12761826" y="2945890"/>
            <a:ext cx="4214896" cy="1647824"/>
          </a:xfrm>
        </p:spPr>
        <p:txBody>
          <a:bodyPr anchor="t"/>
          <a:lstStyle>
            <a:lvl1pPr marL="0" indent="0" algn="ctr">
              <a:spcAft>
                <a:spcPts val="0"/>
              </a:spcAft>
              <a:buNone/>
              <a:defRPr sz="10000" b="0" i="0" spc="-100" baseline="0">
                <a:solidFill>
                  <a:schemeClr val="accent2"/>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1811796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7582488"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12914144"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18245799"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Type a subheading – First level. Type text Second level</a:t>
            </a:r>
          </a:p>
          <a:p>
            <a:pPr lvl="1"/>
            <a:r>
              <a:rPr lang="en-GB" dirty="0"/>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dirty="0"/>
              <a:t>Agenda – click to add title</a:t>
            </a:r>
          </a:p>
        </p:txBody>
      </p:sp>
    </p:spTree>
    <p:extLst>
      <p:ext uri="{BB962C8B-B14F-4D97-AF65-F5344CB8AC3E}">
        <p14:creationId xmlns:p14="http://schemas.microsoft.com/office/powerpoint/2010/main" val="312402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62000" y="7006886"/>
            <a:ext cx="19048413" cy="1571225"/>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dirty="0"/>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p>
            <a:r>
              <a:rPr lang="en-GB" dirty="0"/>
              <a:t>Legal Copy Helvetica Regular 8/9.6 Black</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762000" y="1752600"/>
            <a:ext cx="19048413" cy="4956514"/>
          </a:xfrm>
        </p:spPr>
        <p:txBody>
          <a:bodyPr wrap="square" anchor="b" anchorCtr="0">
            <a:noAutofit/>
          </a:bodyPr>
          <a:lstStyle>
            <a:lvl1pPr marL="0" indent="0" algn="l">
              <a:lnSpc>
                <a:spcPct val="100000"/>
              </a:lnSpc>
              <a:spcAft>
                <a:spcPts val="0"/>
              </a:spcAft>
              <a:buNone/>
              <a:defRPr sz="8800" b="0" i="0">
                <a:solidFill>
                  <a:schemeClr val="tx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US" dirty="0"/>
              <a:t>Click to enter Callout</a:t>
            </a:r>
          </a:p>
        </p:txBody>
      </p:sp>
    </p:spTree>
    <p:extLst>
      <p:ext uri="{BB962C8B-B14F-4D97-AF65-F5344CB8AC3E}">
        <p14:creationId xmlns:p14="http://schemas.microsoft.com/office/powerpoint/2010/main" val="262860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21334412"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4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990679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12952413" y="3124200"/>
            <a:ext cx="1066641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79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991492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17545434" y="3124200"/>
            <a:ext cx="6073391"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15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60381" y="3121471"/>
            <a:ext cx="21372512" cy="461665"/>
          </a:xfrm>
        </p:spPr>
        <p:txBody>
          <a:bodyPr wrap="square">
            <a:spAutoFit/>
          </a:bodyPr>
          <a:lstStyle>
            <a:lvl1pPr marL="0" indent="0" algn="l">
              <a:spcAft>
                <a:spcPts val="0"/>
              </a:spcAft>
              <a:buNone/>
              <a:defRPr sz="3000" b="1"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p:txBody>
          <a:bodyPr/>
          <a:lstStyle/>
          <a:p>
            <a:r>
              <a:rPr lang="en-GB" dirty="0"/>
              <a:t>Stats or infographics – click to add title</a:t>
            </a:r>
          </a:p>
        </p:txBody>
      </p:sp>
    </p:spTree>
    <p:extLst>
      <p:ext uri="{BB962C8B-B14F-4D97-AF65-F5344CB8AC3E}">
        <p14:creationId xmlns:p14="http://schemas.microsoft.com/office/powerpoint/2010/main" val="126539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dirty="0"/>
              <a:t>Graphs/infographics/tables – click to add title</a:t>
            </a:r>
          </a:p>
        </p:txBody>
      </p:sp>
    </p:spTree>
    <p:extLst>
      <p:ext uri="{BB962C8B-B14F-4D97-AF65-F5344CB8AC3E}">
        <p14:creationId xmlns:p14="http://schemas.microsoft.com/office/powerpoint/2010/main" val="414591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dirty="0"/>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dirty="0"/>
              <a:t>Graphs/infographics/tables – click to add title</a:t>
            </a:r>
          </a:p>
        </p:txBody>
      </p:sp>
      <p:sp>
        <p:nvSpPr>
          <p:cNvPr id="7" name="Footer Placeholder 3">
            <a:extLst>
              <a:ext uri="{FF2B5EF4-FFF2-40B4-BE49-F238E27FC236}">
                <a16:creationId xmlns:a16="http://schemas.microsoft.com/office/drawing/2014/main" id="{F4320E87-12F0-46F5-A488-9424C59375E1}"/>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Tree>
    <p:extLst>
      <p:ext uri="{BB962C8B-B14F-4D97-AF65-F5344CB8AC3E}">
        <p14:creationId xmlns:p14="http://schemas.microsoft.com/office/powerpoint/2010/main" val="218618681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4413" y="3123964"/>
            <a:ext cx="6096000" cy="8879145"/>
          </a:xfrm>
        </p:spPr>
        <p:txBody>
          <a:bodyPr/>
          <a:lstStyle>
            <a:lvl1pPr>
              <a:defRPr>
                <a:solidFill>
                  <a:schemeClr val="tx2"/>
                </a:solidFill>
              </a:defRPr>
            </a:lvl1pPr>
            <a:lvl2pPr>
              <a:defRPr>
                <a:solidFill>
                  <a:schemeClr val="tx1"/>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Type a subheading – First level. Type text Second level</a:t>
            </a:r>
          </a:p>
          <a:p>
            <a:pPr lvl="1"/>
            <a:r>
              <a:rPr lang="en-GB" dirty="0"/>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80104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2246313" y="936384"/>
            <a:ext cx="21801042" cy="800219"/>
          </a:xfrm>
        </p:spPr>
        <p:txBody>
          <a:bodyPr/>
          <a:lstStyle/>
          <a:p>
            <a:r>
              <a:rPr lang="en-GB" dirty="0"/>
              <a:t>Click to add title</a:t>
            </a:r>
          </a:p>
        </p:txBody>
      </p:sp>
      <p:sp>
        <p:nvSpPr>
          <p:cNvPr id="4" name="Text Placeholder 3">
            <a:extLst>
              <a:ext uri="{FF2B5EF4-FFF2-40B4-BE49-F238E27FC236}">
                <a16:creationId xmlns:a16="http://schemas.microsoft.com/office/drawing/2014/main" id="{6AF2102A-8DDB-5D4A-B5F4-F105419B0B6E}"/>
              </a:ext>
            </a:extLst>
          </p:cNvPr>
          <p:cNvSpPr>
            <a:spLocks noGrp="1"/>
          </p:cNvSpPr>
          <p:nvPr>
            <p:ph type="body" sz="quarter" idx="14" hasCustomPrompt="1"/>
          </p:nvPr>
        </p:nvSpPr>
        <p:spPr>
          <a:xfrm>
            <a:off x="19810615" y="4254845"/>
            <a:ext cx="3119882" cy="4889155"/>
          </a:xfrm>
        </p:spPr>
        <p:txBody>
          <a:bodyPr/>
          <a:lstStyle>
            <a:lvl1pPr marL="208800" indent="-208800">
              <a:lnSpc>
                <a:spcPct val="100000"/>
              </a:lnSpc>
              <a:spcAft>
                <a:spcPts val="50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500"/>
              </a:spcAft>
              <a:defRPr sz="1000">
                <a:solidFill>
                  <a:schemeClr val="tx1"/>
                </a:solidFill>
              </a:defRPr>
            </a:lvl2pPr>
            <a:lvl3pPr marL="201613" indent="-201613">
              <a:lnSpc>
                <a:spcPct val="100000"/>
              </a:lnSpc>
              <a:spcAft>
                <a:spcPts val="500"/>
              </a:spcAft>
              <a:tabLst/>
              <a:defRPr sz="1000">
                <a:solidFill>
                  <a:schemeClr val="tx1"/>
                </a:solidFill>
              </a:defRPr>
            </a:lvl3pPr>
            <a:lvl4pPr marL="374650" indent="-165100">
              <a:lnSpc>
                <a:spcPct val="100000"/>
              </a:lnSpc>
              <a:spcAft>
                <a:spcPts val="500"/>
              </a:spcAft>
              <a:tabLst/>
              <a:defRPr sz="1000">
                <a:solidFill>
                  <a:schemeClr val="tx1"/>
                </a:solidFill>
              </a:defRPr>
            </a:lvl4pPr>
            <a:lvl5pPr marL="581025" indent="-203200">
              <a:lnSpc>
                <a:spcPct val="100000"/>
              </a:lnSpc>
              <a:spcAft>
                <a:spcPts val="500"/>
              </a:spcAft>
              <a:tabLst/>
              <a:defRPr sz="1000">
                <a:solidFill>
                  <a:schemeClr val="tx1"/>
                </a:solidFill>
              </a:defRPr>
            </a:lvl5pPr>
          </a:lstStyle>
          <a:p>
            <a:pPr lvl="0"/>
            <a:r>
              <a:rPr lang="en-GB" dirty="0"/>
              <a:t>Type a a list or notes – 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9848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b="0"/>
            </a:lvl1pPr>
          </a:lstStyle>
          <a:p>
            <a:r>
              <a:rPr lang="en-US"/>
              <a:t>Click icon to add picture</a:t>
            </a:r>
            <a:endParaRPr lang="en-GB" dirty="0"/>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Legal Copy Helvetica Regular 8/9.6 Black</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2392845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dirty="0"/>
              <a:t>Click to add title</a:t>
            </a:r>
            <a:endParaRPr lang="en-GB" dirty="0"/>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2284412" y="4328452"/>
            <a:ext cx="13712825" cy="5615648"/>
          </a:xfrm>
        </p:spPr>
        <p:txBody>
          <a:bodyPr/>
          <a:lstStyle>
            <a:lvl1pPr>
              <a:spcAft>
                <a:spcPts val="1800"/>
              </a:spcAft>
              <a:defRPr sz="5200" b="0" i="0">
                <a:solidFill>
                  <a:schemeClr val="tx1"/>
                </a:solidFill>
                <a:latin typeface="Helvetica Now Text" panose="020B0504030202020204" pitchFamily="34" charset="77"/>
              </a:defRPr>
            </a:lvl1pPr>
            <a:lvl2pPr>
              <a:lnSpc>
                <a:spcPct val="100000"/>
              </a:lnSpc>
              <a:defRPr sz="3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statement – First level. </a:t>
            </a:r>
            <a:r>
              <a:rPr lang="en-US" dirty="0"/>
              <a:t>Type Author name – Second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6344" y="3192779"/>
            <a:ext cx="800219" cy="80021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spTree>
    <p:extLst>
      <p:ext uri="{BB962C8B-B14F-4D97-AF65-F5344CB8AC3E}">
        <p14:creationId xmlns:p14="http://schemas.microsoft.com/office/powerpoint/2010/main" val="399376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46313"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id="{F187AB40-3171-FE41-90BE-9608605351B5}"/>
              </a:ext>
            </a:extLst>
          </p:cNvPr>
          <p:cNvSpPr>
            <a:spLocks noGrp="1"/>
          </p:cNvSpPr>
          <p:nvPr>
            <p:ph type="ftr" sz="quarter" idx="1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4" name="Title 3">
            <a:extLst>
              <a:ext uri="{FF2B5EF4-FFF2-40B4-BE49-F238E27FC236}">
                <a16:creationId xmlns:a16="http://schemas.microsoft.com/office/drawing/2014/main" id="{3C323A1D-0DF6-D04A-99CF-6DDF3BC3DD22}"/>
              </a:ext>
            </a:extLst>
          </p:cNvPr>
          <p:cNvSpPr>
            <a:spLocks noGrp="1"/>
          </p:cNvSpPr>
          <p:nvPr>
            <p:ph type="title" hasCustomPrompt="1"/>
          </p:nvPr>
        </p:nvSpPr>
        <p:spPr/>
        <p:txBody>
          <a:bodyPr/>
          <a:lstStyle/>
          <a:p>
            <a:r>
              <a:rPr lang="en-US" dirty="0"/>
              <a:t>Click to add title</a:t>
            </a:r>
            <a:endParaRPr lang="en-GB" dirty="0"/>
          </a:p>
        </p:txBody>
      </p:sp>
      <p:sp>
        <p:nvSpPr>
          <p:cNvPr id="10" name="Text Placeholder 2">
            <a:extLst>
              <a:ext uri="{FF2B5EF4-FFF2-40B4-BE49-F238E27FC236}">
                <a16:creationId xmlns:a16="http://schemas.microsoft.com/office/drawing/2014/main" id="{967649EE-8531-9141-870B-101EFCCD3878}"/>
              </a:ext>
            </a:extLst>
          </p:cNvPr>
          <p:cNvSpPr>
            <a:spLocks noGrp="1"/>
          </p:cNvSpPr>
          <p:nvPr>
            <p:ph type="body" idx="14" hasCustomPrompt="1"/>
          </p:nvPr>
        </p:nvSpPr>
        <p:spPr>
          <a:xfrm>
            <a:off x="12191206"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12" name="Text Placeholder 2">
            <a:extLst>
              <a:ext uri="{FF2B5EF4-FFF2-40B4-BE49-F238E27FC236}">
                <a16:creationId xmlns:a16="http://schemas.microsoft.com/office/drawing/2014/main" id="{5B75A3A2-24D3-6E4A-84F3-47A419B343DD}"/>
              </a:ext>
            </a:extLst>
          </p:cNvPr>
          <p:cNvSpPr>
            <a:spLocks noGrp="1"/>
          </p:cNvSpPr>
          <p:nvPr>
            <p:ph type="body" idx="15" hasCustomPrompt="1"/>
          </p:nvPr>
        </p:nvSpPr>
        <p:spPr>
          <a:xfrm>
            <a:off x="2246313" y="4928451"/>
            <a:ext cx="9183687" cy="1647824"/>
          </a:xfrm>
        </p:spPr>
        <p:txBody>
          <a:bodyPr anchor="t"/>
          <a:lstStyle>
            <a:lvl1pPr marL="0" indent="0">
              <a:spcAft>
                <a:spcPts val="1400"/>
              </a:spcAft>
              <a:buNone/>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id="{7718535F-994E-C146-A1F5-CB4A2CB3BE57}"/>
              </a:ext>
            </a:extLst>
          </p:cNvPr>
          <p:cNvSpPr>
            <a:spLocks noGrp="1"/>
          </p:cNvSpPr>
          <p:nvPr>
            <p:ph type="body" idx="16" hasCustomPrompt="1"/>
          </p:nvPr>
        </p:nvSpPr>
        <p:spPr>
          <a:xfrm>
            <a:off x="12191206" y="4928451"/>
            <a:ext cx="9183687" cy="1647824"/>
          </a:xfrm>
        </p:spPr>
        <p:txBody>
          <a:bodyPr anchor="t"/>
          <a:lstStyle>
            <a:lvl1pPr marL="0" marR="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marL="0" marR="0" lvl="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195568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61264" y="3123964"/>
            <a:ext cx="469470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78506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1288944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2942481"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1824802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18287206"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12889444" y="9268638"/>
            <a:ext cx="3871381" cy="1647824"/>
          </a:xfrm>
        </p:spPr>
        <p:txBody>
          <a:bodyPr wrap="none" anchor="t"/>
          <a:lstStyle>
            <a:lvl1pPr marL="0" indent="0">
              <a:spcAft>
                <a:spcPts val="0"/>
              </a:spcAft>
              <a:buNone/>
              <a:defRPr sz="12000" b="0" i="0" spc="-1000" baseline="0">
                <a:solidFill>
                  <a:schemeClr val="accent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12942481"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18248024" y="9268638"/>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18287206"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12929040"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18260324"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12929040"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18260324"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a:t>
            </a:r>
            <a:br>
              <a:rPr lang="en-GB" dirty="0"/>
            </a:br>
            <a:r>
              <a:rPr lang="en-GB" dirty="0"/>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2261264" y="3123964"/>
            <a:ext cx="917866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081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2263149"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2284413"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2263149"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2284413"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7587317"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7608581"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7587317"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7608581"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12911485"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12932749"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12911485"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12932749"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18235653"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18256917"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18235653"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18256917"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Tree>
    <p:extLst>
      <p:ext uri="{BB962C8B-B14F-4D97-AF65-F5344CB8AC3E}">
        <p14:creationId xmlns:p14="http://schemas.microsoft.com/office/powerpoint/2010/main" val="58979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2264900"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7633313"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12932569"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marL="1108075" indent="-239713">
              <a:lnSpc>
                <a:spcPct val="117000"/>
              </a:lnSpc>
              <a:spcAft>
                <a:spcPts val="26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19046825"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9472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0"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9120125"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9226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1" y="3126481"/>
            <a:ext cx="13735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6883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0666414" y="0"/>
            <a:ext cx="13716000"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4" y="936384"/>
            <a:ext cx="7656511"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4" y="1686568"/>
            <a:ext cx="7656511"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2261761" y="3126481"/>
            <a:ext cx="6877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079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0" name="Text Placeholder 9">
            <a:extLst>
              <a:ext uri="{FF2B5EF4-FFF2-40B4-BE49-F238E27FC236}">
                <a16:creationId xmlns:a16="http://schemas.microsoft.com/office/drawing/2014/main" id="{C1B5DE5E-701C-F94A-8940-19FE453292C7}"/>
              </a:ext>
            </a:extLst>
          </p:cNvPr>
          <p:cNvSpPr>
            <a:spLocks noGrp="1"/>
          </p:cNvSpPr>
          <p:nvPr>
            <p:ph type="body" sz="quarter" idx="14" hasCustomPrompt="1"/>
          </p:nvPr>
        </p:nvSpPr>
        <p:spPr>
          <a:xfrm>
            <a:off x="2270932" y="3115610"/>
            <a:ext cx="6109482" cy="345479"/>
          </a:xfrm>
        </p:spPr>
        <p:txBody>
          <a:bodyPr wrap="square">
            <a:spAutoFit/>
          </a:bodyPr>
          <a:lstStyle>
            <a:lvl1pPr marL="0">
              <a:lnSpc>
                <a:spcPct val="117000"/>
              </a:lnSpc>
              <a:spcAft>
                <a:spcPts val="1000"/>
              </a:spcAft>
              <a:defRPr sz="2000" b="0">
                <a:solidFill>
                  <a:schemeClr val="tx1"/>
                </a:solidFill>
              </a:defRPr>
            </a:lvl1pPr>
            <a:lvl2pPr marL="0">
              <a:lnSpc>
                <a:spcPct val="117000"/>
              </a:lnSpc>
              <a:spcAft>
                <a:spcPts val="1000"/>
              </a:spcAft>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1000"/>
              </a:spcAft>
              <a:buFont typeface="Arial" panose="020B0604020202020204" pitchFamily="34" charset="0"/>
              <a:buNone/>
              <a:tabLst/>
              <a:defRPr/>
            </a:lvl4pPr>
            <a:lvl5pPr marL="0" indent="0">
              <a:lnSpc>
                <a:spcPct val="117000"/>
              </a:lnSpc>
              <a:spcAft>
                <a:spcPts val="1000"/>
              </a:spcAft>
              <a:buFont typeface="Arial" panose="020B0604020202020204" pitchFamily="34" charset="0"/>
              <a:buNone/>
              <a:tabLst/>
              <a:defRPr/>
            </a:lvl5pPr>
          </a:lstStyle>
          <a:p>
            <a:pPr lvl="0"/>
            <a:r>
              <a:rPr lang="en-US" dirty="0"/>
              <a:t>Click to add text</a:t>
            </a:r>
          </a:p>
        </p:txBody>
      </p:sp>
      <p:sp>
        <p:nvSpPr>
          <p:cNvPr id="13" name="Text Placeholder 9">
            <a:extLst>
              <a:ext uri="{FF2B5EF4-FFF2-40B4-BE49-F238E27FC236}">
                <a16:creationId xmlns:a16="http://schemas.microsoft.com/office/drawing/2014/main" id="{B6F1B50A-A6CD-454A-BF8F-179FABBD814A}"/>
              </a:ext>
            </a:extLst>
          </p:cNvPr>
          <p:cNvSpPr>
            <a:spLocks noGrp="1"/>
          </p:cNvSpPr>
          <p:nvPr>
            <p:ph type="body" sz="quarter" idx="15" hasCustomPrompt="1"/>
          </p:nvPr>
        </p:nvSpPr>
        <p:spPr>
          <a:xfrm>
            <a:off x="2270932" y="554909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6" name="Text Placeholder 9">
            <a:extLst>
              <a:ext uri="{FF2B5EF4-FFF2-40B4-BE49-F238E27FC236}">
                <a16:creationId xmlns:a16="http://schemas.microsoft.com/office/drawing/2014/main" id="{92BB6A5F-4A27-3A45-A3A2-B24C0CFCE194}"/>
              </a:ext>
            </a:extLst>
          </p:cNvPr>
          <p:cNvSpPr>
            <a:spLocks noGrp="1"/>
          </p:cNvSpPr>
          <p:nvPr>
            <p:ph type="body" sz="quarter" idx="16" hasCustomPrompt="1"/>
          </p:nvPr>
        </p:nvSpPr>
        <p:spPr>
          <a:xfrm>
            <a:off x="2270932"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7" name="Text Placeholder 9">
            <a:extLst>
              <a:ext uri="{FF2B5EF4-FFF2-40B4-BE49-F238E27FC236}">
                <a16:creationId xmlns:a16="http://schemas.microsoft.com/office/drawing/2014/main" id="{F40F0EBB-2640-1C41-B3A1-4727F17E0E39}"/>
              </a:ext>
            </a:extLst>
          </p:cNvPr>
          <p:cNvSpPr>
            <a:spLocks noGrp="1"/>
          </p:cNvSpPr>
          <p:nvPr>
            <p:ph type="body" sz="quarter" idx="17" hasCustomPrompt="1"/>
          </p:nvPr>
        </p:nvSpPr>
        <p:spPr>
          <a:xfrm>
            <a:off x="2270932"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8" name="Text Placeholder 9">
            <a:extLst>
              <a:ext uri="{FF2B5EF4-FFF2-40B4-BE49-F238E27FC236}">
                <a16:creationId xmlns:a16="http://schemas.microsoft.com/office/drawing/2014/main" id="{1CE64662-D4B3-5249-ABA5-6779DB4C0A29}"/>
              </a:ext>
            </a:extLst>
          </p:cNvPr>
          <p:cNvSpPr>
            <a:spLocks noGrp="1"/>
          </p:cNvSpPr>
          <p:nvPr>
            <p:ph type="body" sz="quarter" idx="18" hasCustomPrompt="1"/>
          </p:nvPr>
        </p:nvSpPr>
        <p:spPr>
          <a:xfrm>
            <a:off x="6089558" y="5549094"/>
            <a:ext cx="3059893" cy="1425775"/>
          </a:xfrm>
        </p:spPr>
        <p:txBody>
          <a:bodyPr wrap="square">
            <a:spAutoFit/>
          </a:bodyPr>
          <a:lstStyle>
            <a:lvl1pPr marL="0">
              <a:lnSpc>
                <a:spcPct val="117000"/>
              </a:lnSpc>
              <a:spcBef>
                <a:spcPts val="8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9" name="Text Placeholder 9">
            <a:extLst>
              <a:ext uri="{FF2B5EF4-FFF2-40B4-BE49-F238E27FC236}">
                <a16:creationId xmlns:a16="http://schemas.microsoft.com/office/drawing/2014/main" id="{4A7D8163-732A-F54A-8B73-00C95459C7BD}"/>
              </a:ext>
            </a:extLst>
          </p:cNvPr>
          <p:cNvSpPr>
            <a:spLocks noGrp="1"/>
          </p:cNvSpPr>
          <p:nvPr>
            <p:ph type="body" sz="quarter" idx="19" hasCustomPrompt="1"/>
          </p:nvPr>
        </p:nvSpPr>
        <p:spPr>
          <a:xfrm>
            <a:off x="6089558"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0" name="Text Placeholder 9">
            <a:extLst>
              <a:ext uri="{FF2B5EF4-FFF2-40B4-BE49-F238E27FC236}">
                <a16:creationId xmlns:a16="http://schemas.microsoft.com/office/drawing/2014/main" id="{42D5C87C-08A5-3F42-8CC3-9D155CECEC9E}"/>
              </a:ext>
            </a:extLst>
          </p:cNvPr>
          <p:cNvSpPr>
            <a:spLocks noGrp="1"/>
          </p:cNvSpPr>
          <p:nvPr>
            <p:ph type="body" sz="quarter" idx="20" hasCustomPrompt="1"/>
          </p:nvPr>
        </p:nvSpPr>
        <p:spPr>
          <a:xfrm>
            <a:off x="6089558"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2" name="Text Placeholder 9">
            <a:extLst>
              <a:ext uri="{FF2B5EF4-FFF2-40B4-BE49-F238E27FC236}">
                <a16:creationId xmlns:a16="http://schemas.microsoft.com/office/drawing/2014/main" id="{833593CB-E635-AD44-BA7D-B4DB0B562D78}"/>
              </a:ext>
            </a:extLst>
          </p:cNvPr>
          <p:cNvSpPr>
            <a:spLocks noGrp="1"/>
          </p:cNvSpPr>
          <p:nvPr>
            <p:ph type="body" sz="quarter" idx="21" hasCustomPrompt="1"/>
          </p:nvPr>
        </p:nvSpPr>
        <p:spPr>
          <a:xfrm>
            <a:off x="9890712" y="3115610"/>
            <a:ext cx="6168815" cy="2197525"/>
          </a:xfrm>
        </p:spPr>
        <p:txBody>
          <a:bodyPr wrap="square">
            <a:spAutoFit/>
          </a:bodyPr>
          <a:lstStyle>
            <a:lvl1pPr marL="0">
              <a:lnSpc>
                <a:spcPct val="117000"/>
              </a:lnSpc>
              <a:spcBef>
                <a:spcPts val="0"/>
              </a:spcBef>
              <a:spcAft>
                <a:spcPts val="80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Bef>
                <a:spcPts val="1000"/>
              </a:spcBef>
              <a:spcAft>
                <a:spcPts val="500"/>
              </a:spcAft>
              <a:buFont typeface="Arial" panose="020B0604020202020204" pitchFamily="34" charset="0"/>
              <a:buNone/>
              <a:tabLst/>
              <a:defRPr sz="1000" b="1" i="0">
                <a:solidFill>
                  <a:schemeClr val="tx1"/>
                </a:solidFill>
                <a:latin typeface="Helvetica Now Text" panose="020B0504030202020204" pitchFamily="34" charset="77"/>
              </a:defRPr>
            </a:lvl3pPr>
            <a:lvl4pPr marL="0" indent="0">
              <a:lnSpc>
                <a:spcPct val="100000"/>
              </a:lnSpc>
              <a:spcAft>
                <a:spcPts val="500"/>
              </a:spcAft>
              <a:buFont typeface="Arial" panose="020B0604020202020204" pitchFamily="34" charset="0"/>
              <a:buNone/>
              <a:tabLst/>
              <a:defRPr sz="10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 Click to add small text bold Third level. Click to add small text Fourth level </a:t>
            </a:r>
          </a:p>
          <a:p>
            <a:pPr lvl="1"/>
            <a:r>
              <a:rPr lang="en-US" dirty="0"/>
              <a:t>Second level</a:t>
            </a:r>
          </a:p>
          <a:p>
            <a:pPr lvl="2"/>
            <a:r>
              <a:rPr lang="en-US" dirty="0"/>
              <a:t>Third level</a:t>
            </a:r>
          </a:p>
          <a:p>
            <a:pPr lvl="3"/>
            <a:r>
              <a:rPr lang="en-US" dirty="0"/>
              <a:t>Fourth level</a:t>
            </a:r>
          </a:p>
        </p:txBody>
      </p:sp>
      <p:sp>
        <p:nvSpPr>
          <p:cNvPr id="14" name="Title 4">
            <a:extLst>
              <a:ext uri="{FF2B5EF4-FFF2-40B4-BE49-F238E27FC236}">
                <a16:creationId xmlns:a16="http://schemas.microsoft.com/office/drawing/2014/main" id="{A616470C-5D44-1543-BC17-F6DB941BB05A}"/>
              </a:ext>
            </a:extLst>
          </p:cNvPr>
          <p:cNvSpPr>
            <a:spLocks noGrp="1"/>
          </p:cNvSpPr>
          <p:nvPr>
            <p:ph type="title" hasCustomPrompt="1"/>
          </p:nvPr>
        </p:nvSpPr>
        <p:spPr>
          <a:xfrm>
            <a:off x="2246313" y="936384"/>
            <a:ext cx="21372512" cy="800219"/>
          </a:xfrm>
        </p:spPr>
        <p:txBody>
          <a:bodyPr/>
          <a:lstStyle/>
          <a:p>
            <a:r>
              <a:rPr lang="en-US" dirty="0"/>
              <a:t>Contacts – click to add title</a:t>
            </a:r>
            <a:endParaRPr lang="en-GB" dirty="0"/>
          </a:p>
        </p:txBody>
      </p:sp>
      <p:sp>
        <p:nvSpPr>
          <p:cNvPr id="15" name="Subtitle 2">
            <a:extLst>
              <a:ext uri="{FF2B5EF4-FFF2-40B4-BE49-F238E27FC236}">
                <a16:creationId xmlns:a16="http://schemas.microsoft.com/office/drawing/2014/main" id="{56B70E86-3214-1440-AB9C-6ABFB8CFCF04}"/>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192562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Legal Copy Helvetica Regular 8/9.6 Black</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5"/>
          <a:srcRect t="55" b="55"/>
          <a:stretch/>
        </p:blipFill>
        <p:spPr>
          <a:xfrm>
            <a:off x="3001215" y="-893"/>
            <a:ext cx="12966486" cy="13715107"/>
          </a:xfrm>
          <a:prstGeom prst="rect">
            <a:avLst/>
          </a:prstGeom>
        </p:spPr>
      </p:pic>
    </p:spTree>
    <p:extLst>
      <p:ext uri="{BB962C8B-B14F-4D97-AF65-F5344CB8AC3E}">
        <p14:creationId xmlns:p14="http://schemas.microsoft.com/office/powerpoint/2010/main" val="226479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2297239"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7624826"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12952413"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18280000"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dirty="0"/>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999620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1" y="0"/>
            <a:ext cx="24382413" cy="13716000"/>
          </a:xfrm>
          <a:solidFill>
            <a:schemeClr val="tx1"/>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603581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2252459" y="2975248"/>
            <a:ext cx="10598568" cy="1384995"/>
          </a:xfrm>
        </p:spPr>
        <p:txBody>
          <a:bodyPr/>
          <a:lstStyle>
            <a:lvl1pPr>
              <a:defRPr sz="9000">
                <a:solidFill>
                  <a:schemeClr val="bg1"/>
                </a:solidFill>
              </a:defRPr>
            </a:lvl1pPr>
          </a:lstStyle>
          <a:p>
            <a:r>
              <a:rPr lang="en-US" dirty="0"/>
              <a:t>Click add title</a:t>
            </a:r>
            <a:endParaRPr lang="en-GB" dirty="0"/>
          </a:p>
        </p:txBody>
      </p:sp>
    </p:spTree>
    <p:extLst>
      <p:ext uri="{BB962C8B-B14F-4D97-AF65-F5344CB8AC3E}">
        <p14:creationId xmlns:p14="http://schemas.microsoft.com/office/powerpoint/2010/main" val="1483525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2268013" y="3122245"/>
            <a:ext cx="6112400" cy="7797800"/>
          </a:xfrm>
        </p:spPr>
        <p:txBody>
          <a:bodyPr/>
          <a:lstStyle>
            <a:lvl1pPr>
              <a:lnSpc>
                <a:spcPct val="115000"/>
              </a:lnSpc>
              <a:spcBef>
                <a:spcPts val="2500"/>
              </a:spcBef>
              <a:spcAft>
                <a:spcPts val="600"/>
              </a:spcAft>
              <a:defRPr sz="2000" b="1" i="0">
                <a:solidFill>
                  <a:schemeClr val="bg1"/>
                </a:solidFill>
                <a:latin typeface="Helvetica Now Text" panose="020B0504030202020204" pitchFamily="34" charset="77"/>
              </a:defRPr>
            </a:lvl1pPr>
            <a:lvl2pPr>
              <a:lnSpc>
                <a:spcPct val="100000"/>
              </a:lnSpc>
              <a:spcAft>
                <a:spcPts val="0"/>
              </a:spcAft>
              <a:defRPr sz="1800">
                <a:solidFill>
                  <a:schemeClr val="bg1"/>
                </a:solidFill>
              </a:defRPr>
            </a:lvl2pPr>
            <a:lvl3pPr marL="0" indent="0">
              <a:lnSpc>
                <a:spcPct val="115000"/>
              </a:lnSpc>
              <a:buNone/>
              <a:tabLst/>
              <a:defRPr sz="10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dirty="0"/>
              <a:t>Click to add bold text First Level. Click to add text Second level. Click to add small text Third level</a:t>
            </a:r>
          </a:p>
          <a:p>
            <a:pPr lvl="1"/>
            <a:r>
              <a:rPr lang="en-US" dirty="0"/>
              <a:t>Second level</a:t>
            </a:r>
          </a:p>
          <a:p>
            <a:pPr lvl="2"/>
            <a:r>
              <a:rPr lang="en-US" dirty="0"/>
              <a:t>Third level</a:t>
            </a:r>
          </a:p>
        </p:txBody>
      </p:sp>
    </p:spTree>
    <p:extLst>
      <p:ext uri="{BB962C8B-B14F-4D97-AF65-F5344CB8AC3E}">
        <p14:creationId xmlns:p14="http://schemas.microsoft.com/office/powerpoint/2010/main" val="674095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our Conten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8012-9636-4F60-98BB-975BACDFD4BC}"/>
              </a:ext>
            </a:extLst>
          </p:cNvPr>
          <p:cNvSpPr>
            <a:spLocks noGrp="1"/>
          </p:cNvSpPr>
          <p:nvPr>
            <p:ph type="title"/>
            <p:custDataLst>
              <p:tags r:id="rId1"/>
            </p:custDataLst>
          </p:nvPr>
        </p:nvSpPr>
        <p:spPr/>
        <p:txBody>
          <a:bodyPr/>
          <a:lstStyle/>
          <a:p>
            <a:r>
              <a:rPr lang="en-US" dirty="0"/>
              <a:t>Click to edit Master title style</a:t>
            </a:r>
            <a:endParaRPr lang="en-GB" dirty="0"/>
          </a:p>
        </p:txBody>
      </p:sp>
      <p:sp>
        <p:nvSpPr>
          <p:cNvPr id="5" name="Slide Number Placeholder 4">
            <a:extLst>
              <a:ext uri="{FF2B5EF4-FFF2-40B4-BE49-F238E27FC236}">
                <a16:creationId xmlns:a16="http://schemas.microsoft.com/office/drawing/2014/main" id="{F57EB322-F52D-4E07-93DB-E74285AB4BC0}"/>
              </a:ext>
            </a:extLst>
          </p:cNvPr>
          <p:cNvSpPr>
            <a:spLocks noGrp="1"/>
          </p:cNvSpPr>
          <p:nvPr>
            <p:ph type="sldNum" sz="quarter" idx="14"/>
            <p:custDataLst>
              <p:tags r:id="rId2"/>
            </p:custDataLst>
          </p:nvPr>
        </p:nvSpPr>
        <p:spPr/>
        <p:txBody>
          <a:bodyPr/>
          <a:lstStyle/>
          <a:p>
            <a:fld id="{B71C3307-2C62-468E-B5DC-89448F1C8451}" type="slidenum">
              <a:rPr lang="en-GB" smtClean="0"/>
              <a:pPr/>
              <a:t>‹#›</a:t>
            </a:fld>
            <a:endParaRPr lang="en-GB"/>
          </a:p>
        </p:txBody>
      </p:sp>
      <p:sp>
        <p:nvSpPr>
          <p:cNvPr id="6" name="Content Placeholder 5">
            <a:extLst>
              <a:ext uri="{FF2B5EF4-FFF2-40B4-BE49-F238E27FC236}">
                <a16:creationId xmlns:a16="http://schemas.microsoft.com/office/drawing/2014/main" id="{443089CF-8386-40BB-BB88-1D5B50C96391}"/>
              </a:ext>
            </a:extLst>
          </p:cNvPr>
          <p:cNvSpPr>
            <a:spLocks noGrp="1"/>
          </p:cNvSpPr>
          <p:nvPr>
            <p:ph sz="quarter" idx="15"/>
            <p:custDataLst>
              <p:tags r:id="rId3"/>
            </p:custDataLst>
          </p:nvPr>
        </p:nvSpPr>
        <p:spPr>
          <a:xfrm>
            <a:off x="2289451" y="3124800"/>
            <a:ext cx="4761766" cy="8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a:p>
            <a:pPr lvl="6"/>
            <a:r>
              <a:rPr lang="en-US" dirty="0"/>
              <a:t>Seventh level</a:t>
            </a:r>
          </a:p>
          <a:p>
            <a:pPr lvl="7"/>
            <a:r>
              <a:rPr lang="en-US" dirty="0"/>
              <a:t>Eighth level</a:t>
            </a:r>
          </a:p>
          <a:p>
            <a:pPr lvl="8"/>
            <a:r>
              <a:rPr lang="en-US" dirty="0"/>
              <a:t>Ninth level</a:t>
            </a:r>
          </a:p>
        </p:txBody>
      </p:sp>
      <p:sp>
        <p:nvSpPr>
          <p:cNvPr id="4" name="Guides" hidden="1">
            <a:extLst>
              <a:ext uri="{FF2B5EF4-FFF2-40B4-BE49-F238E27FC236}">
                <a16:creationId xmlns:a16="http://schemas.microsoft.com/office/drawing/2014/main" id="{3C7DBC18-5668-4367-B41E-4C0C040069DC}"/>
              </a:ext>
            </a:extLst>
          </p:cNvPr>
          <p:cNvSpPr/>
          <p:nvPr userDrawn="1">
            <p:custDataLst>
              <p:tags r:id="rId4"/>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
        <p:nvSpPr>
          <p:cNvPr id="7" name="Text Placeholder 6">
            <a:extLst>
              <a:ext uri="{FF2B5EF4-FFF2-40B4-BE49-F238E27FC236}">
                <a16:creationId xmlns:a16="http://schemas.microsoft.com/office/drawing/2014/main" id="{24E74E46-13B1-4ACF-92C7-64BA615A02D7}"/>
              </a:ext>
            </a:extLst>
          </p:cNvPr>
          <p:cNvSpPr>
            <a:spLocks noGrp="1"/>
          </p:cNvSpPr>
          <p:nvPr>
            <p:ph type="body" sz="quarter" idx="16"/>
            <p:custDataLst>
              <p:tags r:id="rId5"/>
            </p:custDataLst>
          </p:nvPr>
        </p:nvSpPr>
        <p:spPr>
          <a:xfrm>
            <a:off x="2289028" y="1752600"/>
            <a:ext cx="21335941" cy="813600"/>
          </a:xfrm>
        </p:spPr>
        <p:txBody>
          <a:bodyPr/>
          <a:lstStyle>
            <a:lvl1pPr marL="0" indent="0">
              <a:buNone/>
              <a:defRPr sz="28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dirty="0"/>
              <a:t>Click to edit Master text styles</a:t>
            </a:r>
            <a:endParaRPr lang="en-GB" dirty="0"/>
          </a:p>
        </p:txBody>
      </p:sp>
      <p:sp>
        <p:nvSpPr>
          <p:cNvPr id="8" name="Content Placeholder 51">
            <a:extLst>
              <a:ext uri="{FF2B5EF4-FFF2-40B4-BE49-F238E27FC236}">
                <a16:creationId xmlns:a16="http://schemas.microsoft.com/office/drawing/2014/main" id="{3411E69A-0768-4E59-A203-F1271557AAFA}"/>
              </a:ext>
            </a:extLst>
          </p:cNvPr>
          <p:cNvSpPr>
            <a:spLocks noGrp="1"/>
          </p:cNvSpPr>
          <p:nvPr>
            <p:ph sz="quarter" idx="17"/>
            <p:custDataLst>
              <p:tags r:id="rId6"/>
            </p:custDataLst>
          </p:nvPr>
        </p:nvSpPr>
        <p:spPr>
          <a:xfrm>
            <a:off x="7814489" y="3124800"/>
            <a:ext cx="4761890" cy="8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a:p>
            <a:pPr lvl="6"/>
            <a:r>
              <a:rPr lang="en-US" dirty="0"/>
              <a:t>Seventh level</a:t>
            </a:r>
          </a:p>
          <a:p>
            <a:pPr lvl="7"/>
            <a:r>
              <a:rPr lang="en-US" dirty="0"/>
              <a:t>Eighth level</a:t>
            </a:r>
          </a:p>
          <a:p>
            <a:pPr lvl="8"/>
            <a:r>
              <a:rPr lang="en-US" dirty="0"/>
              <a:t>Ninth level</a:t>
            </a:r>
          </a:p>
        </p:txBody>
      </p:sp>
      <p:sp>
        <p:nvSpPr>
          <p:cNvPr id="9" name="Content Placeholder 52">
            <a:extLst>
              <a:ext uri="{FF2B5EF4-FFF2-40B4-BE49-F238E27FC236}">
                <a16:creationId xmlns:a16="http://schemas.microsoft.com/office/drawing/2014/main" id="{74763749-C91E-4FEC-BCE8-FD4066B4DCD7}"/>
              </a:ext>
            </a:extLst>
          </p:cNvPr>
          <p:cNvSpPr>
            <a:spLocks noGrp="1"/>
          </p:cNvSpPr>
          <p:nvPr>
            <p:ph sz="quarter" idx="18"/>
            <p:custDataLst>
              <p:tags r:id="rId7"/>
            </p:custDataLst>
          </p:nvPr>
        </p:nvSpPr>
        <p:spPr>
          <a:xfrm>
            <a:off x="13339530" y="3124800"/>
            <a:ext cx="4761890" cy="8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a:p>
            <a:pPr lvl="6"/>
            <a:r>
              <a:rPr lang="en-US" dirty="0"/>
              <a:t>Seventh level</a:t>
            </a:r>
          </a:p>
          <a:p>
            <a:pPr lvl="7"/>
            <a:r>
              <a:rPr lang="en-US" dirty="0"/>
              <a:t>Eighth level</a:t>
            </a:r>
          </a:p>
          <a:p>
            <a:pPr lvl="8"/>
            <a:r>
              <a:rPr lang="en-US" dirty="0"/>
              <a:t>Ninth level</a:t>
            </a:r>
          </a:p>
        </p:txBody>
      </p:sp>
      <p:sp>
        <p:nvSpPr>
          <p:cNvPr id="10" name="Content Placeholder 53">
            <a:extLst>
              <a:ext uri="{FF2B5EF4-FFF2-40B4-BE49-F238E27FC236}">
                <a16:creationId xmlns:a16="http://schemas.microsoft.com/office/drawing/2014/main" id="{B9BBE080-5DE0-4B9E-BD63-3CF272030042}"/>
              </a:ext>
            </a:extLst>
          </p:cNvPr>
          <p:cNvSpPr>
            <a:spLocks noGrp="1"/>
          </p:cNvSpPr>
          <p:nvPr>
            <p:ph sz="quarter" idx="19"/>
            <p:custDataLst>
              <p:tags r:id="rId8"/>
            </p:custDataLst>
          </p:nvPr>
        </p:nvSpPr>
        <p:spPr>
          <a:xfrm>
            <a:off x="18864570" y="3124800"/>
            <a:ext cx="4761890" cy="8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973853672"/>
      </p:ext>
    </p:extLst>
  </p:cSld>
  <p:clrMapOvr>
    <a:masterClrMapping/>
  </p:clrMapOvr>
  <p:extLst>
    <p:ext uri="{DCECCB84-F9BA-43D5-87BE-67443E8EF086}">
      <p15:sldGuideLst xmlns:p15="http://schemas.microsoft.com/office/powerpoint/2012/main">
        <p15:guide id="1" orient="horz" pos="294">
          <p15:clr>
            <a:srgbClr val="717275"/>
          </p15:clr>
        </p15:guide>
        <p15:guide id="2" orient="horz" pos="552">
          <p15:clr>
            <a:srgbClr val="717275"/>
          </p15:clr>
        </p15:guide>
        <p15:guide id="3" orient="horz" pos="984">
          <p15:clr>
            <a:srgbClr val="FF96FF"/>
          </p15:clr>
        </p15:guide>
        <p15:guide id="4" orient="horz" pos="3780">
          <p15:clr>
            <a:srgbClr val="FF96FF"/>
          </p15:clr>
        </p15:guide>
        <p15:guide id="5" pos="721">
          <p15:clr>
            <a:srgbClr val="FF96FF"/>
          </p15:clr>
        </p15:guide>
        <p15:guide id="6" pos="2221">
          <p15:clr>
            <a:srgbClr val="FF96FF"/>
          </p15:clr>
        </p15:guide>
        <p15:guide id="7" pos="2461">
          <p15:clr>
            <a:srgbClr val="FF96FF"/>
          </p15:clr>
        </p15:guide>
        <p15:guide id="8" pos="3961">
          <p15:clr>
            <a:srgbClr val="FF96FF"/>
          </p15:clr>
        </p15:guide>
        <p15:guide id="9" pos="4201">
          <p15:clr>
            <a:srgbClr val="FF96FF"/>
          </p15:clr>
        </p15:guide>
        <p15:guide id="10" pos="5701">
          <p15:clr>
            <a:srgbClr val="FF96FF"/>
          </p15:clr>
        </p15:guide>
        <p15:guide id="11" pos="5941">
          <p15:clr>
            <a:srgbClr val="FF96FF"/>
          </p15:clr>
        </p15:guide>
        <p15:guide id="12" pos="7441">
          <p15:clr>
            <a:srgbClr val="FF96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D96E-3EC8-B58C-0400-A490D898F6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52E759-9FDE-5BAA-36A3-E511D0585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FE440D-84BE-72B5-590B-ABC47B94C77E}"/>
              </a:ext>
            </a:extLst>
          </p:cNvPr>
          <p:cNvSpPr>
            <a:spLocks noGrp="1"/>
          </p:cNvSpPr>
          <p:nvPr>
            <p:ph type="dt" sz="half" idx="10"/>
          </p:nvPr>
        </p:nvSpPr>
        <p:spPr/>
        <p:txBody>
          <a:bodyPr/>
          <a:lstStyle/>
          <a:p>
            <a:fld id="{2187F063-4A4A-4C00-A093-723D08D5DF85}" type="datetimeFigureOut">
              <a:rPr lang="en-GB" smtClean="0"/>
              <a:t>12/09/2023</a:t>
            </a:fld>
            <a:endParaRPr lang="en-GB"/>
          </a:p>
        </p:txBody>
      </p:sp>
      <p:sp>
        <p:nvSpPr>
          <p:cNvPr id="5" name="Footer Placeholder 4">
            <a:extLst>
              <a:ext uri="{FF2B5EF4-FFF2-40B4-BE49-F238E27FC236}">
                <a16:creationId xmlns:a16="http://schemas.microsoft.com/office/drawing/2014/main" id="{E1DB3932-E19E-97C8-3009-D24D2AF339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76E665-CA90-4B8B-CDD8-2FAD02E82617}"/>
              </a:ext>
            </a:extLst>
          </p:cNvPr>
          <p:cNvSpPr>
            <a:spLocks noGrp="1"/>
          </p:cNvSpPr>
          <p:nvPr>
            <p:ph type="sldNum" sz="quarter" idx="12"/>
          </p:nvPr>
        </p:nvSpPr>
        <p:spPr/>
        <p:txBody>
          <a:bodyPr/>
          <a:lstStyle/>
          <a:p>
            <a:fld id="{72727A63-B6E7-40C8-91B6-726D069220C0}" type="slidenum">
              <a:rPr lang="en-GB" smtClean="0"/>
              <a:t>‹#›</a:t>
            </a:fld>
            <a:endParaRPr lang="en-GB"/>
          </a:p>
        </p:txBody>
      </p:sp>
    </p:spTree>
    <p:extLst>
      <p:ext uri="{BB962C8B-B14F-4D97-AF65-F5344CB8AC3E}">
        <p14:creationId xmlns:p14="http://schemas.microsoft.com/office/powerpoint/2010/main" val="226278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10666413" y="0"/>
            <a:ext cx="13716000" cy="13715107"/>
          </a:xfrm>
          <a:solidFill>
            <a:schemeClr val="bg1">
              <a:lumMod val="95000"/>
            </a:schemeClr>
          </a:solidFill>
        </p:spPr>
        <p:txBody>
          <a:bodyPr tIns="5577840"/>
          <a:lstStyle>
            <a:lvl1pPr algn="ctr">
              <a:defRPr b="0"/>
            </a:lvl1pPr>
          </a:lstStyle>
          <a:p>
            <a:r>
              <a:rPr lang="en-US"/>
              <a:t>Click icon to add picture</a:t>
            </a:r>
            <a:endParaRPr lang="en-GB" dirty="0"/>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733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rotWithShape="1">
          <a:blip r:embed="rId4"/>
          <a:srcRect l="41934" r="-6"/>
          <a:stretch/>
        </p:blipFill>
        <p:spPr>
          <a:xfrm>
            <a:off x="10666413" y="0"/>
            <a:ext cx="13716000" cy="13715107"/>
          </a:xfrm>
          <a:prstGeom prst="rect">
            <a:avLst/>
          </a:prstGeom>
        </p:spPr>
      </p:pic>
    </p:spTree>
    <p:extLst>
      <p:ext uri="{BB962C8B-B14F-4D97-AF65-F5344CB8AC3E}">
        <p14:creationId xmlns:p14="http://schemas.microsoft.com/office/powerpoint/2010/main" val="114529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82437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5"/>
          <a:srcRect t="55" b="55"/>
          <a:stretch/>
        </p:blipFill>
        <p:spPr>
          <a:xfrm>
            <a:off x="3044825" y="-1"/>
            <a:ext cx="12966486" cy="13715107"/>
          </a:xfrm>
          <a:prstGeom prst="rect">
            <a:avLst/>
          </a:prstGeom>
        </p:spPr>
      </p:pic>
    </p:spTree>
    <p:extLst>
      <p:ext uri="{BB962C8B-B14F-4D97-AF65-F5344CB8AC3E}">
        <p14:creationId xmlns:p14="http://schemas.microsoft.com/office/powerpoint/2010/main" val="19584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9902825" y="0"/>
            <a:ext cx="14479588" cy="13715107"/>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21920" y="5141571"/>
            <a:ext cx="8409890" cy="1868998"/>
          </a:xfrm>
        </p:spPr>
        <p:txBody>
          <a:bodyPr anchor="t">
            <a:noAutofit/>
          </a:bodyPr>
          <a:lstStyle>
            <a:lvl1pPr algn="l">
              <a:lnSpc>
                <a:spcPct val="100000"/>
              </a:lnSpc>
              <a:defRPr sz="5000" b="0" i="0">
                <a:solidFill>
                  <a:schemeClr val="tx1"/>
                </a:solidFill>
                <a:latin typeface="Helvetica Now Text" panose="020B0504030202020204" pitchFamily="34" charset="77"/>
              </a:defRPr>
            </a:lvl1pPr>
          </a:lstStyle>
          <a:p>
            <a:r>
              <a:rPr lang="en-GB" dirty="0"/>
              <a:t>Click to edit </a:t>
            </a:r>
            <a:br>
              <a:rPr lang="en-GB" dirty="0"/>
            </a:br>
            <a:r>
              <a:rPr lang="en-GB" dirty="0"/>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lvl1pPr>
              <a:defRPr>
                <a:solidFill>
                  <a:schemeClr val="bg1"/>
                </a:solidFill>
              </a:defRPr>
            </a:lvl1pPr>
          </a:lstStyle>
          <a:p>
            <a:r>
              <a:rPr lang="en-GB" dirty="0"/>
              <a:t>Legal Copy Helvetica Regular 8/9.6 White</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465310" y="1049902"/>
            <a:ext cx="8569128" cy="4091669"/>
          </a:xfrm>
        </p:spPr>
        <p:txBody>
          <a:bodyPr wrap="square">
            <a:noAutofit/>
          </a:bodyPr>
          <a:lstStyle>
            <a:lvl1pPr marL="0" indent="0" algn="l">
              <a:spcAft>
                <a:spcPts val="0"/>
              </a:spcAft>
              <a:buNone/>
              <a:defRPr sz="30800" b="0" i="0">
                <a:solidFill>
                  <a:schemeClr val="accent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0</a:t>
            </a:r>
            <a:endParaRPr lang="en-US" dirty="0"/>
          </a:p>
        </p:txBody>
      </p:sp>
    </p:spTree>
    <p:extLst>
      <p:ext uri="{BB962C8B-B14F-4D97-AF65-F5344CB8AC3E}">
        <p14:creationId xmlns:p14="http://schemas.microsoft.com/office/powerpoint/2010/main" val="342116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bg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Black</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2269609"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7622052"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p:txBody>
          <a:bodyPr/>
          <a:lstStyle>
            <a:lvl1pPr>
              <a:defRPr>
                <a:solidFill>
                  <a:schemeClr val="bg1"/>
                </a:solidFill>
              </a:defRPr>
            </a:lvl1pPr>
          </a:lstStyle>
          <a:p>
            <a:r>
              <a:rPr lang="en-GB" dirty="0"/>
              <a:t>Contents – click to add title</a:t>
            </a:r>
          </a:p>
        </p:txBody>
      </p:sp>
    </p:spTree>
    <p:extLst>
      <p:ext uri="{BB962C8B-B14F-4D97-AF65-F5344CB8AC3E}">
        <p14:creationId xmlns:p14="http://schemas.microsoft.com/office/powerpoint/2010/main" val="37162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sv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6313" y="936384"/>
            <a:ext cx="21372512" cy="80021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2261263" y="3123964"/>
            <a:ext cx="21357562" cy="887914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2817394" y="12522200"/>
            <a:ext cx="807577" cy="730250"/>
          </a:xfrm>
          <a:prstGeom prst="rect">
            <a:avLst/>
          </a:prstGeom>
        </p:spPr>
        <p:txBody>
          <a:bodyPr vert="horz" lIns="0" tIns="0" rIns="0" bIns="0" rtlCol="0" anchor="ctr">
            <a:noAutofit/>
          </a:bodyPr>
          <a:lstStyle>
            <a:lvl1pPr algn="r">
              <a:defRPr sz="1600" b="0" i="0">
                <a:solidFill>
                  <a:schemeClr val="tx1"/>
                </a:solidFill>
                <a:latin typeface="Helvetica Now Text" panose="020B0504030202020204" pitchFamily="34" charset="77"/>
              </a:defRPr>
            </a:lvl1pPr>
          </a:lstStyle>
          <a:p>
            <a:fld id="{91D568E7-61F5-D04E-995D-81EF41C01A2A}" type="slidenum">
              <a:rPr lang="en-GB" smtClean="0"/>
              <a:pPr/>
              <a:t>‹#›</a:t>
            </a:fld>
            <a:endParaRPr lang="en-GB" dirty="0"/>
          </a:p>
        </p:txBody>
      </p:sp>
      <p:pic>
        <p:nvPicPr>
          <p:cNvPr id="11" name="Graphic 10">
            <a:extLst>
              <a:ext uri="{FF2B5EF4-FFF2-40B4-BE49-F238E27FC236}">
                <a16:creationId xmlns:a16="http://schemas.microsoft.com/office/drawing/2014/main" id="{557DFC23-30F6-2F4F-B859-0F55E0D7550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8328" y="12483997"/>
            <a:ext cx="1265103" cy="478688"/>
          </a:xfrm>
          <a:prstGeom prst="rect">
            <a:avLst/>
          </a:prstGeom>
        </p:spPr>
      </p:pic>
      <p:sp>
        <p:nvSpPr>
          <p:cNvPr id="4" name="Footer Placeholder 3">
            <a:extLst>
              <a:ext uri="{FF2B5EF4-FFF2-40B4-BE49-F238E27FC236}">
                <a16:creationId xmlns:a16="http://schemas.microsoft.com/office/drawing/2014/main" id="{669AB973-A2B1-A840-82A8-D85DCE1A2D0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pic>
        <p:nvPicPr>
          <p:cNvPr id="7" name="Graphic 6">
            <a:extLst>
              <a:ext uri="{FF2B5EF4-FFF2-40B4-BE49-F238E27FC236}">
                <a16:creationId xmlns:a16="http://schemas.microsoft.com/office/drawing/2014/main" id="{790E6EBC-7759-48E5-82ED-7C1B773BFAA3}"/>
              </a:ext>
            </a:extLst>
          </p:cNvPr>
          <p:cNvPicPr>
            <a:picLocks noChangeAspect="1"/>
          </p:cNvPicPr>
          <p:nvPr/>
        </p:nvPicPr>
        <p:blipFill>
          <a:blip r:embed="rId37">
            <a:extLst>
              <a:ext uri="{96DAC541-7B7A-43D3-8B79-37D633B846F1}">
                <asvg:svgBlip xmlns:asvg="http://schemas.microsoft.com/office/drawing/2016/SVG/main" r:embed="rId39"/>
              </a:ext>
            </a:extLst>
          </a:blip>
          <a:stretch>
            <a:fillRect/>
          </a:stretch>
        </p:blipFill>
        <p:spPr>
          <a:xfrm>
            <a:off x="758328" y="12483997"/>
            <a:ext cx="1265103" cy="478688"/>
          </a:xfrm>
          <a:prstGeom prst="rect">
            <a:avLst/>
          </a:prstGeom>
        </p:spPr>
      </p:pic>
      <p:pic>
        <p:nvPicPr>
          <p:cNvPr id="8" name="Graphic 7">
            <a:extLst>
              <a:ext uri="{FF2B5EF4-FFF2-40B4-BE49-F238E27FC236}">
                <a16:creationId xmlns:a16="http://schemas.microsoft.com/office/drawing/2014/main" id="{867E754D-C158-4209-A383-3E65F7D7D1C2}"/>
              </a:ext>
            </a:extLst>
          </p:cNvPr>
          <p:cNvPicPr>
            <a:picLocks noChangeAspect="1"/>
          </p:cNvPicPr>
          <p:nvPr/>
        </p:nvPicPr>
        <p:blipFill>
          <a:blip r:embed="rId37">
            <a:extLst>
              <a:ext uri="{96DAC541-7B7A-43D3-8B79-37D633B846F1}">
                <asvg:svgBlip xmlns:asvg="http://schemas.microsoft.com/office/drawing/2016/SVG/main" r:embed="rId39"/>
              </a:ext>
            </a:extLst>
          </a:blip>
          <a:stretch>
            <a:fillRect/>
          </a:stretch>
        </p:blipFill>
        <p:spPr>
          <a:xfrm>
            <a:off x="758328" y="12483997"/>
            <a:ext cx="1265103" cy="478688"/>
          </a:xfrm>
          <a:prstGeom prst="rect">
            <a:avLst/>
          </a:prstGeom>
        </p:spPr>
      </p:pic>
      <p:pic>
        <p:nvPicPr>
          <p:cNvPr id="9" name="Graphic 8">
            <a:extLst>
              <a:ext uri="{FF2B5EF4-FFF2-40B4-BE49-F238E27FC236}">
                <a16:creationId xmlns:a16="http://schemas.microsoft.com/office/drawing/2014/main" id="{A6E678AC-A5A0-4B8B-B473-0FD963208D2D}"/>
              </a:ext>
            </a:extLst>
          </p:cNvPr>
          <p:cNvPicPr>
            <a:picLocks noChangeAspect="1"/>
          </p:cNvPicPr>
          <p:nvPr userDrawn="1"/>
        </p:nvPicPr>
        <p:blipFill>
          <a:blip r:embed="rId37">
            <a:extLst>
              <a:ext uri="{96DAC541-7B7A-43D3-8B79-37D633B846F1}">
                <asvg:svgBlip xmlns:asvg="http://schemas.microsoft.com/office/drawing/2016/SVG/main" r:embed="rId39"/>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2424699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75" r:id="rId3"/>
    <p:sldLayoutId id="2147483747" r:id="rId4"/>
    <p:sldLayoutId id="2147483776" r:id="rId5"/>
    <p:sldLayoutId id="2147483748" r:id="rId6"/>
    <p:sldLayoutId id="2147483777" r:id="rId7"/>
    <p:sldLayoutId id="2147483749" r:id="rId8"/>
    <p:sldLayoutId id="2147483750" r:id="rId9"/>
    <p:sldLayoutId id="2147483751" r:id="rId10"/>
    <p:sldLayoutId id="2147483752" r:id="rId11"/>
    <p:sldLayoutId id="2147483774" r:id="rId12"/>
    <p:sldLayoutId id="2147483770" r:id="rId13"/>
    <p:sldLayoutId id="2147483771" r:id="rId14"/>
    <p:sldLayoutId id="214748377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73" r:id="rId31"/>
    <p:sldLayoutId id="2147483768" r:id="rId32"/>
    <p:sldLayoutId id="2147483769" r:id="rId33"/>
    <p:sldLayoutId id="2147483778" r:id="rId34"/>
    <p:sldLayoutId id="2147483779" r:id="rId35"/>
  </p:sldLayoutIdLst>
  <p:hf hdr="0" dt="0"/>
  <p:txStyles>
    <p:titleStyle>
      <a:lvl1pPr algn="l" defTabSz="1828709" rtl="0" eaLnBrk="1" latinLnBrk="0" hangingPunct="1">
        <a:lnSpc>
          <a:spcPct val="100000"/>
        </a:lnSpc>
        <a:spcBef>
          <a:spcPct val="0"/>
        </a:spcBef>
        <a:buNone/>
        <a:defRPr sz="5200" b="1" i="0" kern="1200" spc="-30" baseline="0">
          <a:solidFill>
            <a:schemeClr val="tx1"/>
          </a:solidFill>
          <a:latin typeface="Helvetica Now Text" panose="020B0504030202020204" pitchFamily="34" charset="77"/>
          <a:ea typeface="+mj-ea"/>
          <a:cs typeface="+mj-cs"/>
        </a:defRPr>
      </a:lvl1pPr>
    </p:titleStyle>
    <p:body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userDrawn="1">
          <p15:clr>
            <a:srgbClr val="F26B43"/>
          </p15:clr>
        </p15:guide>
        <p15:guide id="104" pos="480" userDrawn="1">
          <p15:clr>
            <a:srgbClr val="F26B43"/>
          </p15:clr>
        </p15:guide>
        <p15:guide id="105" pos="959" userDrawn="1">
          <p15:clr>
            <a:srgbClr val="F26B43"/>
          </p15:clr>
        </p15:guide>
        <p15:guide id="106" pos="1439" userDrawn="1">
          <p15:clr>
            <a:srgbClr val="F26B43"/>
          </p15:clr>
        </p15:guide>
        <p15:guide id="107" pos="1917" userDrawn="1">
          <p15:clr>
            <a:srgbClr val="F26B43"/>
          </p15:clr>
        </p15:guide>
        <p15:guide id="108" pos="2398" userDrawn="1">
          <p15:clr>
            <a:srgbClr val="F26B43"/>
          </p15:clr>
        </p15:guide>
        <p15:guide id="109" pos="2877" userDrawn="1">
          <p15:clr>
            <a:srgbClr val="F26B43"/>
          </p15:clr>
        </p15:guide>
        <p15:guide id="110" pos="3358" userDrawn="1">
          <p15:clr>
            <a:srgbClr val="F26B43"/>
          </p15:clr>
        </p15:guide>
        <p15:guide id="111" pos="4317" userDrawn="1">
          <p15:clr>
            <a:srgbClr val="F26B43"/>
          </p15:clr>
        </p15:guide>
        <p15:guide id="112" pos="3839" userDrawn="1">
          <p15:clr>
            <a:srgbClr val="F26B43"/>
          </p15:clr>
        </p15:guide>
        <p15:guide id="113" pos="4798" userDrawn="1">
          <p15:clr>
            <a:srgbClr val="F26B43"/>
          </p15:clr>
        </p15:guide>
        <p15:guide id="114" pos="5279" userDrawn="1">
          <p15:clr>
            <a:srgbClr val="F26B43"/>
          </p15:clr>
        </p15:guide>
        <p15:guide id="115" pos="5757" userDrawn="1">
          <p15:clr>
            <a:srgbClr val="F26B43"/>
          </p15:clr>
        </p15:guide>
        <p15:guide id="116" pos="6238" userDrawn="1">
          <p15:clr>
            <a:srgbClr val="F26B43"/>
          </p15:clr>
        </p15:guide>
        <p15:guide id="117" pos="6719" userDrawn="1">
          <p15:clr>
            <a:srgbClr val="F26B43"/>
          </p15:clr>
        </p15:guide>
        <p15:guide id="118" pos="7197" userDrawn="1">
          <p15:clr>
            <a:srgbClr val="F26B43"/>
          </p15:clr>
        </p15:guide>
        <p15:guide id="119" pos="7678" userDrawn="1">
          <p15:clr>
            <a:srgbClr val="F26B43"/>
          </p15:clr>
        </p15:guide>
        <p15:guide id="120" pos="8159" userDrawn="1">
          <p15:clr>
            <a:srgbClr val="F26B43"/>
          </p15:clr>
        </p15:guide>
        <p15:guide id="121" pos="8637" userDrawn="1">
          <p15:clr>
            <a:srgbClr val="F26B43"/>
          </p15:clr>
        </p15:guide>
        <p15:guide id="122" pos="9118" userDrawn="1">
          <p15:clr>
            <a:srgbClr val="F26B43"/>
          </p15:clr>
        </p15:guide>
        <p15:guide id="123" pos="9599" userDrawn="1">
          <p15:clr>
            <a:srgbClr val="F26B43"/>
          </p15:clr>
        </p15:guide>
        <p15:guide id="124" pos="10077" userDrawn="1">
          <p15:clr>
            <a:srgbClr val="F26B43"/>
          </p15:clr>
        </p15:guide>
        <p15:guide id="125" pos="10558" userDrawn="1">
          <p15:clr>
            <a:srgbClr val="F26B43"/>
          </p15:clr>
        </p15:guide>
        <p15:guide id="126" pos="11037" userDrawn="1">
          <p15:clr>
            <a:srgbClr val="F26B43"/>
          </p15:clr>
        </p15:guide>
        <p15:guide id="127" pos="11517" userDrawn="1">
          <p15:clr>
            <a:srgbClr val="F26B43"/>
          </p15:clr>
        </p15:guide>
        <p15:guide id="128" pos="11998" userDrawn="1">
          <p15:clr>
            <a:srgbClr val="F26B43"/>
          </p15:clr>
        </p15:guide>
        <p15:guide id="129" pos="12479" userDrawn="1">
          <p15:clr>
            <a:srgbClr val="F26B43"/>
          </p15:clr>
        </p15:guide>
        <p15:guide id="130" pos="12957" userDrawn="1">
          <p15:clr>
            <a:srgbClr val="F26B43"/>
          </p15:clr>
        </p15:guide>
        <p15:guide id="131" pos="13438" userDrawn="1">
          <p15:clr>
            <a:srgbClr val="F26B43"/>
          </p15:clr>
        </p15:guide>
        <p15:guide id="132" pos="13919" userDrawn="1">
          <p15:clr>
            <a:srgbClr val="F26B43"/>
          </p15:clr>
        </p15:guide>
        <p15:guide id="133" pos="14397" userDrawn="1">
          <p15:clr>
            <a:srgbClr val="F26B43"/>
          </p15:clr>
        </p15:guide>
        <p15:guide id="134" pos="14878" userDrawn="1">
          <p15:clr>
            <a:srgbClr val="F26B43"/>
          </p15:clr>
        </p15:guide>
        <p15:guide id="135" orient="horz" pos="576" userDrawn="1">
          <p15:clr>
            <a:srgbClr val="F26B43"/>
          </p15:clr>
        </p15:guide>
        <p15:guide id="136" orient="horz" pos="8158" userDrawn="1">
          <p15:clr>
            <a:srgbClr val="F26B43"/>
          </p15:clr>
        </p15:guide>
        <p15:guide id="137" orient="horz" pos="1968" userDrawn="1">
          <p15:clr>
            <a:srgbClr val="F26B43"/>
          </p15:clr>
        </p15:guide>
        <p15:guide id="138" orient="horz" pos="1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solveig.dalseg@aon.no" TargetMode="External"/><Relationship Id="rId7" Type="http://schemas.openxmlformats.org/officeDocument/2006/relationships/hyperlink" Target="mailto:James.Whitaker@aon.co.uk" TargetMode="External"/><Relationship Id="rId2" Type="http://schemas.openxmlformats.org/officeDocument/2006/relationships/image" Target="../media/image15.jp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hyperlink" Target="mailto:aksel.wilhelm.jebsen@aon.no" TargetMode="Externa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8.emf"/><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28.emf"/><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28.emf"/><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customXml" Target="../../customXml/item6.xml"/><Relationship Id="rId1" Type="http://schemas.openxmlformats.org/officeDocument/2006/relationships/customXml" Target="../../customXml/item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Placeholder 51" descr="Big and small arrows">
            <a:extLst>
              <a:ext uri="{FF2B5EF4-FFF2-40B4-BE49-F238E27FC236}">
                <a16:creationId xmlns:a16="http://schemas.microsoft.com/office/drawing/2014/main" id="{C4064FE7-EA25-8841-9468-8009AA7002C9}"/>
              </a:ext>
            </a:extLst>
          </p:cNvPr>
          <p:cNvPicPr>
            <a:picLocks noGrp="1" noChangeAspect="1"/>
          </p:cNvPicPr>
          <p:nvPr>
            <p:ph type="pic" sz="quarter" idx="13"/>
          </p:nvPr>
        </p:nvPicPr>
        <p:blipFill rotWithShape="1">
          <a:blip r:embed="rId3"/>
          <a:srcRect r="22119" b="-1"/>
          <a:stretch/>
        </p:blipFill>
        <p:spPr>
          <a:xfrm>
            <a:off x="8380413" y="10"/>
            <a:ext cx="16002000" cy="13715097"/>
          </a:xfrm>
          <a:noFill/>
        </p:spPr>
      </p:pic>
      <p:sp>
        <p:nvSpPr>
          <p:cNvPr id="65" name="Footer Placeholder 2">
            <a:extLst>
              <a:ext uri="{FF2B5EF4-FFF2-40B4-BE49-F238E27FC236}">
                <a16:creationId xmlns:a16="http://schemas.microsoft.com/office/drawing/2014/main" id="{A4614942-49FE-46DA-986C-D45BE0D4A3A0}"/>
              </a:ext>
            </a:extLst>
          </p:cNvPr>
          <p:cNvSpPr>
            <a:spLocks noGrp="1"/>
          </p:cNvSpPr>
          <p:nvPr>
            <p:ph type="ftr" sz="quarter" idx="3"/>
          </p:nvPr>
        </p:nvSpPr>
        <p:spPr>
          <a:xfrm>
            <a:off x="732915" y="12554568"/>
            <a:ext cx="6883909" cy="730250"/>
          </a:xfrm>
        </p:spPr>
        <p:txBody>
          <a:bodyPr wrap="square" anchor="ctr">
            <a:normAutofit/>
          </a:bodyPr>
          <a:lstStyle/>
          <a:p>
            <a:pPr>
              <a:spcAft>
                <a:spcPts val="600"/>
              </a:spcAft>
            </a:pPr>
            <a:r>
              <a:rPr lang="en-GB"/>
              <a:t>Legal Copy Helvetica Regular 8/9.6 AA Gray</a:t>
            </a:r>
          </a:p>
        </p:txBody>
      </p:sp>
      <p:sp>
        <p:nvSpPr>
          <p:cNvPr id="3" name="Text Placeholder 2">
            <a:extLst>
              <a:ext uri="{FF2B5EF4-FFF2-40B4-BE49-F238E27FC236}">
                <a16:creationId xmlns:a16="http://schemas.microsoft.com/office/drawing/2014/main" id="{156ABE95-9A39-3D4C-A23F-A10B86F38DEF}"/>
              </a:ext>
            </a:extLst>
          </p:cNvPr>
          <p:cNvSpPr>
            <a:spLocks noGrp="1"/>
          </p:cNvSpPr>
          <p:nvPr>
            <p:ph type="body" sz="quarter" idx="16"/>
          </p:nvPr>
        </p:nvSpPr>
        <p:spPr>
          <a:xfrm>
            <a:off x="732916" y="3124200"/>
            <a:ext cx="6883910" cy="8803943"/>
          </a:xfrm>
        </p:spPr>
        <p:txBody>
          <a:bodyPr>
            <a:normAutofit lnSpcReduction="10000"/>
          </a:bodyPr>
          <a:lstStyle/>
          <a:p>
            <a:pPr lvl="2">
              <a:lnSpc>
                <a:spcPct val="90000"/>
              </a:lnSpc>
            </a:pPr>
            <a:r>
              <a:rPr lang="en-GB" sz="5600" dirty="0"/>
              <a:t>Topics and Trends: </a:t>
            </a:r>
          </a:p>
          <a:p>
            <a:pPr lvl="2">
              <a:lnSpc>
                <a:spcPct val="90000"/>
              </a:lnSpc>
            </a:pPr>
            <a:r>
              <a:rPr lang="en-GB" sz="5600" dirty="0"/>
              <a:t>Directors and Officers Liability</a:t>
            </a:r>
          </a:p>
          <a:p>
            <a:pPr lvl="2">
              <a:lnSpc>
                <a:spcPct val="90000"/>
              </a:lnSpc>
            </a:pPr>
            <a:endParaRPr lang="en-GB" sz="5600" dirty="0"/>
          </a:p>
          <a:p>
            <a:pPr lvl="2">
              <a:lnSpc>
                <a:spcPct val="90000"/>
              </a:lnSpc>
            </a:pPr>
            <a:endParaRPr lang="en-GB" sz="5600" dirty="0"/>
          </a:p>
          <a:p>
            <a:pPr lvl="2">
              <a:lnSpc>
                <a:spcPct val="90000"/>
              </a:lnSpc>
            </a:pPr>
            <a:endParaRPr lang="en-GB" sz="5600" dirty="0"/>
          </a:p>
          <a:p>
            <a:pPr lvl="2">
              <a:lnSpc>
                <a:spcPct val="90000"/>
              </a:lnSpc>
            </a:pPr>
            <a:r>
              <a:rPr lang="en-GB" sz="5600" dirty="0"/>
              <a:t>NORIMA 14/09/2023</a:t>
            </a:r>
          </a:p>
        </p:txBody>
      </p:sp>
    </p:spTree>
    <p:extLst>
      <p:ext uri="{BB962C8B-B14F-4D97-AF65-F5344CB8AC3E}">
        <p14:creationId xmlns:p14="http://schemas.microsoft.com/office/powerpoint/2010/main" val="915545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320F2E-1D42-53AB-17DC-81D290E156DB}"/>
              </a:ext>
            </a:extLst>
          </p:cNvPr>
          <p:cNvSpPr>
            <a:spLocks noGrp="1"/>
          </p:cNvSpPr>
          <p:nvPr>
            <p:ph type="sldNum" sz="quarter" idx="12"/>
          </p:nvPr>
        </p:nvSpPr>
        <p:spPr/>
        <p:txBody>
          <a:bodyPr/>
          <a:lstStyle/>
          <a:p>
            <a:fld id="{91D568E7-61F5-D04E-995D-81EF41C01A2A}" type="slidenum">
              <a:rPr lang="en-GB" smtClean="0"/>
              <a:t>10</a:t>
            </a:fld>
            <a:endParaRPr lang="en-GB"/>
          </a:p>
        </p:txBody>
      </p:sp>
      <p:sp>
        <p:nvSpPr>
          <p:cNvPr id="9" name="Title 8">
            <a:extLst>
              <a:ext uri="{FF2B5EF4-FFF2-40B4-BE49-F238E27FC236}">
                <a16:creationId xmlns:a16="http://schemas.microsoft.com/office/drawing/2014/main" id="{B280E8DB-DA4B-5EEB-BB56-D266217442D1}"/>
              </a:ext>
            </a:extLst>
          </p:cNvPr>
          <p:cNvSpPr>
            <a:spLocks noGrp="1"/>
          </p:cNvSpPr>
          <p:nvPr>
            <p:ph type="title"/>
          </p:nvPr>
        </p:nvSpPr>
        <p:spPr/>
        <p:txBody>
          <a:bodyPr/>
          <a:lstStyle/>
          <a:p>
            <a:r>
              <a:rPr lang="nb-NO" dirty="0" err="1"/>
              <a:t>Typical</a:t>
            </a:r>
            <a:r>
              <a:rPr lang="nb-NO" dirty="0"/>
              <a:t> </a:t>
            </a:r>
            <a:r>
              <a:rPr lang="nb-NO" dirty="0" err="1"/>
              <a:t>claimants</a:t>
            </a:r>
            <a:endParaRPr lang="nb-NO" dirty="0"/>
          </a:p>
        </p:txBody>
      </p:sp>
      <p:sp>
        <p:nvSpPr>
          <p:cNvPr id="4" name="Footer Placeholder 3">
            <a:extLst>
              <a:ext uri="{FF2B5EF4-FFF2-40B4-BE49-F238E27FC236}">
                <a16:creationId xmlns:a16="http://schemas.microsoft.com/office/drawing/2014/main" id="{2718D0B9-03D8-5A94-01B1-A35E1F9B88C4}"/>
              </a:ext>
            </a:extLst>
          </p:cNvPr>
          <p:cNvSpPr>
            <a:spLocks noGrp="1"/>
          </p:cNvSpPr>
          <p:nvPr>
            <p:ph type="ftr" sz="quarter" idx="3"/>
          </p:nvPr>
        </p:nvSpPr>
        <p:spPr/>
        <p:txBody>
          <a:bodyPr/>
          <a:lstStyle/>
          <a:p>
            <a:r>
              <a:rPr lang="en-GB"/>
              <a:t>Legal Copy Helvetica Regular 8/9.6 Black</a:t>
            </a:r>
            <a:endParaRPr lang="en-GB" dirty="0"/>
          </a:p>
        </p:txBody>
      </p:sp>
      <p:graphicFrame>
        <p:nvGraphicFramePr>
          <p:cNvPr id="23" name="Diagram 22">
            <a:extLst>
              <a:ext uri="{FF2B5EF4-FFF2-40B4-BE49-F238E27FC236}">
                <a16:creationId xmlns:a16="http://schemas.microsoft.com/office/drawing/2014/main" id="{27975C7C-E6BF-AA61-1F82-8B1C745650A5}"/>
              </a:ext>
            </a:extLst>
          </p:cNvPr>
          <p:cNvGraphicFramePr/>
          <p:nvPr>
            <p:extLst>
              <p:ext uri="{D42A27DB-BD31-4B8C-83A1-F6EECF244321}">
                <p14:modId xmlns:p14="http://schemas.microsoft.com/office/powerpoint/2010/main" val="3812194467"/>
              </p:ext>
            </p:extLst>
          </p:nvPr>
        </p:nvGraphicFramePr>
        <p:xfrm>
          <a:off x="4626339" y="1326992"/>
          <a:ext cx="16254942" cy="1083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8313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9F0EEF-8B36-B0AC-A957-A1329C48701E}"/>
              </a:ext>
            </a:extLst>
          </p:cNvPr>
          <p:cNvSpPr>
            <a:spLocks noGrp="1"/>
          </p:cNvSpPr>
          <p:nvPr>
            <p:ph type="sldNum" sz="quarter" idx="10"/>
          </p:nvPr>
        </p:nvSpPr>
        <p:spPr/>
        <p:txBody>
          <a:bodyPr/>
          <a:lstStyle/>
          <a:p>
            <a:fld id="{91D568E7-61F5-D04E-995D-81EF41C01A2A}" type="slidenum">
              <a:rPr lang="en-GB" smtClean="0"/>
              <a:pPr/>
              <a:t>11</a:t>
            </a:fld>
            <a:endParaRPr lang="en-GB" dirty="0"/>
          </a:p>
        </p:txBody>
      </p:sp>
      <p:sp>
        <p:nvSpPr>
          <p:cNvPr id="4" name="Footer Placeholder 3">
            <a:extLst>
              <a:ext uri="{FF2B5EF4-FFF2-40B4-BE49-F238E27FC236}">
                <a16:creationId xmlns:a16="http://schemas.microsoft.com/office/drawing/2014/main" id="{F4709549-C29F-5594-C4DD-56E795367D00}"/>
              </a:ext>
            </a:extLst>
          </p:cNvPr>
          <p:cNvSpPr>
            <a:spLocks noGrp="1"/>
          </p:cNvSpPr>
          <p:nvPr>
            <p:ph type="ftr" sz="quarter" idx="11"/>
          </p:nvPr>
        </p:nvSpPr>
        <p:spPr/>
        <p:txBody>
          <a:bodyPr/>
          <a:lstStyle/>
          <a:p>
            <a:r>
              <a:rPr lang="en-GB"/>
              <a:t>Legal Copy Helvetica Regular 8/9.6 Black</a:t>
            </a:r>
            <a:endParaRPr lang="en-GB" dirty="0"/>
          </a:p>
        </p:txBody>
      </p:sp>
      <p:sp>
        <p:nvSpPr>
          <p:cNvPr id="6" name="Subtitle 5">
            <a:extLst>
              <a:ext uri="{FF2B5EF4-FFF2-40B4-BE49-F238E27FC236}">
                <a16:creationId xmlns:a16="http://schemas.microsoft.com/office/drawing/2014/main" id="{142120C4-E725-D118-80E3-C251C3A36C6E}"/>
              </a:ext>
            </a:extLst>
          </p:cNvPr>
          <p:cNvSpPr>
            <a:spLocks noGrp="1"/>
          </p:cNvSpPr>
          <p:nvPr>
            <p:ph type="subTitle" idx="13"/>
          </p:nvPr>
        </p:nvSpPr>
        <p:spPr>
          <a:xfrm>
            <a:off x="2362200" y="3278788"/>
            <a:ext cx="19048413" cy="4956514"/>
          </a:xfrm>
        </p:spPr>
        <p:txBody>
          <a:bodyPr/>
          <a:lstStyle/>
          <a:p>
            <a:r>
              <a:rPr lang="nb-NO" sz="6600" i="1" dirty="0"/>
              <a:t>The sum </a:t>
            </a:r>
            <a:r>
              <a:rPr lang="nb-NO" sz="6600" i="1" dirty="0" err="1"/>
              <a:t>insured</a:t>
            </a:r>
            <a:r>
              <a:rPr lang="nb-NO" sz="6600" i="1" dirty="0"/>
              <a:t> </a:t>
            </a:r>
            <a:r>
              <a:rPr lang="nb-NO" sz="6600" i="1" dirty="0" err="1"/>
              <a:t>should</a:t>
            </a:r>
            <a:r>
              <a:rPr lang="nb-NO" sz="6600" i="1" dirty="0"/>
              <a:t> be </a:t>
            </a:r>
            <a:r>
              <a:rPr lang="nb-NO" sz="6600" i="1" dirty="0" err="1"/>
              <a:t>based</a:t>
            </a:r>
            <a:r>
              <a:rPr lang="nb-NO" sz="6600" i="1" dirty="0"/>
              <a:t> </a:t>
            </a:r>
            <a:r>
              <a:rPr lang="nb-NO" sz="6600" i="1" dirty="0" err="1"/>
              <a:t>on</a:t>
            </a:r>
            <a:r>
              <a:rPr lang="nb-NO" sz="6600" i="1" dirty="0"/>
              <a:t> an </a:t>
            </a:r>
            <a:r>
              <a:rPr lang="nb-NO" sz="6600" i="1" dirty="0" err="1"/>
              <a:t>assessment</a:t>
            </a:r>
            <a:r>
              <a:rPr lang="nb-NO" sz="6600" i="1" dirty="0"/>
              <a:t> </a:t>
            </a:r>
            <a:r>
              <a:rPr lang="nb-NO" sz="6600" i="1" dirty="0" err="1"/>
              <a:t>of</a:t>
            </a:r>
            <a:r>
              <a:rPr lang="nb-NO" sz="6600" i="1" dirty="0"/>
              <a:t> </a:t>
            </a:r>
            <a:r>
              <a:rPr lang="nb-NO" sz="6600" i="1" dirty="0" err="1"/>
              <a:t>the</a:t>
            </a:r>
            <a:r>
              <a:rPr lang="nb-NO" sz="6600" i="1" dirty="0"/>
              <a:t> types </a:t>
            </a:r>
            <a:r>
              <a:rPr lang="nb-NO" sz="6600" i="1" dirty="0" err="1"/>
              <a:t>of</a:t>
            </a:r>
            <a:r>
              <a:rPr lang="nb-NO" sz="6600" i="1" dirty="0"/>
              <a:t> </a:t>
            </a:r>
            <a:r>
              <a:rPr lang="nb-NO" sz="6600" i="1" dirty="0" err="1"/>
              <a:t>claims</a:t>
            </a:r>
            <a:r>
              <a:rPr lang="nb-NO" sz="6600" i="1" dirty="0"/>
              <a:t> </a:t>
            </a:r>
            <a:r>
              <a:rPr lang="nb-NO" sz="6600" i="1" dirty="0" err="1"/>
              <a:t>the</a:t>
            </a:r>
            <a:r>
              <a:rPr lang="nb-NO" sz="6600" i="1" dirty="0"/>
              <a:t> </a:t>
            </a:r>
            <a:r>
              <a:rPr lang="nb-NO" sz="6600" i="1" dirty="0" err="1"/>
              <a:t>directors</a:t>
            </a:r>
            <a:r>
              <a:rPr lang="nb-NO" sz="6600" i="1" dirty="0"/>
              <a:t> and management </a:t>
            </a:r>
            <a:r>
              <a:rPr lang="nb-NO" sz="6600" i="1" dirty="0" err="1"/>
              <a:t>would</a:t>
            </a:r>
            <a:r>
              <a:rPr lang="nb-NO" sz="6600" i="1" dirty="0"/>
              <a:t> </a:t>
            </a:r>
            <a:r>
              <a:rPr lang="nb-NO" sz="6600" i="1" dirty="0" err="1"/>
              <a:t>typically</a:t>
            </a:r>
            <a:r>
              <a:rPr lang="nb-NO" sz="6600" i="1" dirty="0"/>
              <a:t> </a:t>
            </a:r>
            <a:r>
              <a:rPr lang="nb-NO" sz="6600" i="1" dirty="0" err="1"/>
              <a:t>see</a:t>
            </a:r>
            <a:r>
              <a:rPr lang="nb-NO" sz="6600" i="1" dirty="0"/>
              <a:t> in </a:t>
            </a:r>
            <a:r>
              <a:rPr lang="nb-NO" sz="6600" i="1" dirty="0" err="1"/>
              <a:t>the</a:t>
            </a:r>
            <a:r>
              <a:rPr lang="nb-NO" sz="6600" i="1" dirty="0"/>
              <a:t> relevant </a:t>
            </a:r>
            <a:r>
              <a:rPr lang="nb-NO" sz="6600" i="1" dirty="0" err="1"/>
              <a:t>industry</a:t>
            </a:r>
            <a:r>
              <a:rPr lang="nb-NO" sz="6600" i="1" dirty="0"/>
              <a:t>, </a:t>
            </a:r>
            <a:r>
              <a:rPr lang="nb-NO" sz="6600" i="1" dirty="0" err="1"/>
              <a:t>adjusted</a:t>
            </a:r>
            <a:r>
              <a:rPr lang="nb-NO" sz="6600" i="1" dirty="0"/>
              <a:t> for </a:t>
            </a:r>
            <a:r>
              <a:rPr lang="nb-NO" sz="6600" i="1" dirty="0" err="1"/>
              <a:t>size</a:t>
            </a:r>
            <a:r>
              <a:rPr lang="nb-NO" sz="6600" i="1" dirty="0"/>
              <a:t> and risk </a:t>
            </a:r>
            <a:r>
              <a:rPr lang="nb-NO" sz="6600" i="1" dirty="0" err="1"/>
              <a:t>profile</a:t>
            </a:r>
            <a:r>
              <a:rPr lang="nb-NO" sz="6600" i="1" dirty="0"/>
              <a:t> </a:t>
            </a:r>
            <a:r>
              <a:rPr lang="nb-NO" sz="6600" i="1" dirty="0" err="1"/>
              <a:t>of</a:t>
            </a:r>
            <a:r>
              <a:rPr lang="nb-NO" sz="6600" i="1" dirty="0"/>
              <a:t> </a:t>
            </a:r>
            <a:r>
              <a:rPr lang="nb-NO" sz="6600" i="1" dirty="0" err="1"/>
              <a:t>company</a:t>
            </a:r>
            <a:r>
              <a:rPr lang="nb-NO" sz="6600" i="1" dirty="0"/>
              <a:t>.</a:t>
            </a:r>
          </a:p>
        </p:txBody>
      </p:sp>
    </p:spTree>
    <p:extLst>
      <p:ext uri="{BB962C8B-B14F-4D97-AF65-F5344CB8AC3E}">
        <p14:creationId xmlns:p14="http://schemas.microsoft.com/office/powerpoint/2010/main" val="108518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5458CB-13FA-0F41-8309-8DB843C0C750}"/>
              </a:ext>
            </a:extLst>
          </p:cNvPr>
          <p:cNvSpPr>
            <a:spLocks noGrp="1"/>
          </p:cNvSpPr>
          <p:nvPr>
            <p:ph type="sldNum" sz="quarter" idx="12"/>
          </p:nvPr>
        </p:nvSpPr>
        <p:spPr/>
        <p:txBody>
          <a:bodyPr/>
          <a:lstStyle/>
          <a:p>
            <a:fld id="{91D568E7-61F5-D04E-995D-81EF41C01A2A}" type="slidenum">
              <a:rPr lang="en-GB" smtClean="0"/>
              <a:t>12</a:t>
            </a:fld>
            <a:endParaRPr lang="en-GB" dirty="0"/>
          </a:p>
        </p:txBody>
      </p:sp>
      <p:sp>
        <p:nvSpPr>
          <p:cNvPr id="4" name="Footer Placeholder 3">
            <a:extLst>
              <a:ext uri="{FF2B5EF4-FFF2-40B4-BE49-F238E27FC236}">
                <a16:creationId xmlns:a16="http://schemas.microsoft.com/office/drawing/2014/main" id="{0D95CF85-9BF4-13A0-E065-1A22E7BCFB12}"/>
              </a:ext>
            </a:extLst>
          </p:cNvPr>
          <p:cNvSpPr>
            <a:spLocks noGrp="1"/>
          </p:cNvSpPr>
          <p:nvPr>
            <p:ph type="ftr" sz="quarter" idx="3"/>
          </p:nvPr>
        </p:nvSpPr>
        <p:spPr/>
        <p:txBody>
          <a:bodyPr/>
          <a:lstStyle/>
          <a:p>
            <a:r>
              <a:rPr lang="en-GB"/>
              <a:t>Legal Copy Helvetica Regular 8/9.6 Black</a:t>
            </a:r>
            <a:endParaRPr lang="en-GB" dirty="0"/>
          </a:p>
        </p:txBody>
      </p:sp>
      <p:sp>
        <p:nvSpPr>
          <p:cNvPr id="5" name="Title 4">
            <a:extLst>
              <a:ext uri="{FF2B5EF4-FFF2-40B4-BE49-F238E27FC236}">
                <a16:creationId xmlns:a16="http://schemas.microsoft.com/office/drawing/2014/main" id="{E0661C51-8CD7-67EB-6201-0EE7DC758C3E}"/>
              </a:ext>
            </a:extLst>
          </p:cNvPr>
          <p:cNvSpPr>
            <a:spLocks noGrp="1"/>
          </p:cNvSpPr>
          <p:nvPr>
            <p:ph type="title"/>
          </p:nvPr>
        </p:nvSpPr>
        <p:spPr>
          <a:xfrm>
            <a:off x="1336869" y="939318"/>
            <a:ext cx="21372512" cy="800219"/>
          </a:xfrm>
        </p:spPr>
        <p:txBody>
          <a:bodyPr/>
          <a:lstStyle/>
          <a:p>
            <a:r>
              <a:rPr lang="nb-NO" b="0" dirty="0"/>
              <a:t>Limits </a:t>
            </a:r>
            <a:r>
              <a:rPr lang="nb-NO" b="0" dirty="0" err="1"/>
              <a:t>of</a:t>
            </a:r>
            <a:r>
              <a:rPr lang="nb-NO" b="0" dirty="0"/>
              <a:t> </a:t>
            </a:r>
            <a:r>
              <a:rPr lang="nb-NO" b="0" dirty="0" err="1"/>
              <a:t>liability</a:t>
            </a:r>
            <a:r>
              <a:rPr lang="nb-NO" b="0" dirty="0"/>
              <a:t> and </a:t>
            </a:r>
            <a:r>
              <a:rPr lang="nb-NO" b="0" dirty="0" err="1"/>
              <a:t>how</a:t>
            </a:r>
            <a:r>
              <a:rPr lang="nb-NO" b="0" dirty="0"/>
              <a:t> to </a:t>
            </a:r>
            <a:r>
              <a:rPr lang="nb-NO" b="0" dirty="0" err="1"/>
              <a:t>pick</a:t>
            </a:r>
            <a:r>
              <a:rPr lang="nb-NO" b="0" dirty="0"/>
              <a:t>?</a:t>
            </a:r>
          </a:p>
        </p:txBody>
      </p:sp>
      <p:graphicFrame>
        <p:nvGraphicFramePr>
          <p:cNvPr id="7" name="Diagram 6">
            <a:extLst>
              <a:ext uri="{FF2B5EF4-FFF2-40B4-BE49-F238E27FC236}">
                <a16:creationId xmlns:a16="http://schemas.microsoft.com/office/drawing/2014/main" id="{5CA7E68E-A982-BAC1-DF43-A463339D8EA1}"/>
              </a:ext>
            </a:extLst>
          </p:cNvPr>
          <p:cNvGraphicFramePr/>
          <p:nvPr>
            <p:extLst>
              <p:ext uri="{D42A27DB-BD31-4B8C-83A1-F6EECF244321}">
                <p14:modId xmlns:p14="http://schemas.microsoft.com/office/powerpoint/2010/main" val="1008472699"/>
              </p:ext>
            </p:extLst>
          </p:nvPr>
        </p:nvGraphicFramePr>
        <p:xfrm>
          <a:off x="5149584" y="1439686"/>
          <a:ext cx="21520415" cy="1083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679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BFD59F-91A3-4412-2856-7E4D68CA5F97}"/>
              </a:ext>
            </a:extLst>
          </p:cNvPr>
          <p:cNvSpPr>
            <a:spLocks noGrp="1"/>
          </p:cNvSpPr>
          <p:nvPr>
            <p:ph type="sldNum" sz="quarter" idx="12"/>
          </p:nvPr>
        </p:nvSpPr>
        <p:spPr/>
        <p:txBody>
          <a:bodyPr/>
          <a:lstStyle/>
          <a:p>
            <a:fld id="{91D568E7-61F5-D04E-995D-81EF41C01A2A}" type="slidenum">
              <a:rPr lang="en-GB" smtClean="0"/>
              <a:pPr/>
              <a:t>13</a:t>
            </a:fld>
            <a:endParaRPr lang="en-GB" dirty="0"/>
          </a:p>
        </p:txBody>
      </p:sp>
      <p:sp>
        <p:nvSpPr>
          <p:cNvPr id="3" name="Footer Placeholder 2">
            <a:extLst>
              <a:ext uri="{FF2B5EF4-FFF2-40B4-BE49-F238E27FC236}">
                <a16:creationId xmlns:a16="http://schemas.microsoft.com/office/drawing/2014/main" id="{6E6564D4-1E20-034D-6F78-8A0605302AB8}"/>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998B2124-12B1-BB9E-2AFF-A65480B0A33B}"/>
              </a:ext>
            </a:extLst>
          </p:cNvPr>
          <p:cNvSpPr>
            <a:spLocks noGrp="1"/>
          </p:cNvSpPr>
          <p:nvPr>
            <p:ph type="title"/>
          </p:nvPr>
        </p:nvSpPr>
        <p:spPr/>
        <p:txBody>
          <a:bodyPr/>
          <a:lstStyle/>
          <a:p>
            <a:r>
              <a:rPr lang="en-GB" dirty="0"/>
              <a:t>Claims trends – a global perspective (1)</a:t>
            </a:r>
          </a:p>
        </p:txBody>
      </p:sp>
      <p:sp>
        <p:nvSpPr>
          <p:cNvPr id="5" name="Subtitle 4">
            <a:extLst>
              <a:ext uri="{FF2B5EF4-FFF2-40B4-BE49-F238E27FC236}">
                <a16:creationId xmlns:a16="http://schemas.microsoft.com/office/drawing/2014/main" id="{289B8FA9-BF4E-8683-0843-2BA8B3308AA7}"/>
              </a:ext>
            </a:extLst>
          </p:cNvPr>
          <p:cNvSpPr>
            <a:spLocks noGrp="1"/>
          </p:cNvSpPr>
          <p:nvPr>
            <p:ph type="subTitle" idx="13"/>
          </p:nvPr>
        </p:nvSpPr>
        <p:spPr>
          <a:xfrm>
            <a:off x="2246313" y="1959977"/>
            <a:ext cx="21372512" cy="615553"/>
          </a:xfrm>
        </p:spPr>
        <p:txBody>
          <a:bodyPr/>
          <a:lstStyle/>
          <a:p>
            <a:r>
              <a:rPr lang="en-GB" b="1" i="1" dirty="0"/>
              <a:t>Overview – where are claims coming from?</a:t>
            </a:r>
          </a:p>
        </p:txBody>
      </p:sp>
      <p:sp>
        <p:nvSpPr>
          <p:cNvPr id="6" name="Content Placeholder 5">
            <a:extLst>
              <a:ext uri="{FF2B5EF4-FFF2-40B4-BE49-F238E27FC236}">
                <a16:creationId xmlns:a16="http://schemas.microsoft.com/office/drawing/2014/main" id="{92B9D11C-C177-600F-54D4-3EF46CA6F42D}"/>
              </a:ext>
            </a:extLst>
          </p:cNvPr>
          <p:cNvSpPr>
            <a:spLocks noGrp="1"/>
          </p:cNvSpPr>
          <p:nvPr>
            <p:ph sz="quarter" idx="14"/>
          </p:nvPr>
        </p:nvSpPr>
        <p:spPr>
          <a:xfrm>
            <a:off x="2284413" y="3124200"/>
            <a:ext cx="10662660" cy="8877300"/>
          </a:xfrm>
        </p:spPr>
        <p:txBody>
          <a:bodyPr/>
          <a:lstStyle/>
          <a:p>
            <a:pPr lvl="2">
              <a:spcBef>
                <a:spcPts val="1200"/>
              </a:spcBef>
              <a:spcAft>
                <a:spcPts val="600"/>
              </a:spcAft>
            </a:pPr>
            <a:r>
              <a:rPr lang="en-GB" sz="3200" dirty="0"/>
              <a:t>The </a:t>
            </a:r>
            <a:r>
              <a:rPr lang="en-GB" sz="3200" b="1" dirty="0"/>
              <a:t>company</a:t>
            </a:r>
            <a:r>
              <a:rPr lang="en-GB" sz="3200" dirty="0"/>
              <a:t> (breach of general duty claims)</a:t>
            </a:r>
          </a:p>
          <a:p>
            <a:pPr lvl="2">
              <a:spcBef>
                <a:spcPts val="1800"/>
              </a:spcBef>
              <a:spcAft>
                <a:spcPts val="600"/>
              </a:spcAft>
            </a:pPr>
            <a:r>
              <a:rPr lang="en-GB" sz="3200" dirty="0"/>
              <a:t>From </a:t>
            </a:r>
            <a:r>
              <a:rPr lang="en-GB" sz="3200" b="1" dirty="0"/>
              <a:t>shareholders</a:t>
            </a:r>
            <a:r>
              <a:rPr lang="en-GB" sz="3200" dirty="0"/>
              <a:t> (either on behalf of the company or in their</a:t>
            </a:r>
            <a:br>
              <a:rPr lang="en-GB" sz="3200" dirty="0"/>
            </a:br>
            <a:r>
              <a:rPr lang="en-GB" sz="3200" dirty="0"/>
              <a:t>own right)</a:t>
            </a:r>
          </a:p>
          <a:p>
            <a:pPr lvl="5">
              <a:spcAft>
                <a:spcPts val="600"/>
              </a:spcAft>
            </a:pPr>
            <a:r>
              <a:rPr lang="en-GB" sz="3200" dirty="0"/>
              <a:t>Derivative actions</a:t>
            </a:r>
          </a:p>
          <a:p>
            <a:pPr lvl="5">
              <a:spcAft>
                <a:spcPts val="600"/>
              </a:spcAft>
            </a:pPr>
            <a:r>
              <a:rPr lang="en-GB" sz="3200" dirty="0"/>
              <a:t>Unfair prejudice actions and other minority interest actions</a:t>
            </a:r>
          </a:p>
          <a:p>
            <a:pPr lvl="5">
              <a:spcAft>
                <a:spcPts val="600"/>
              </a:spcAft>
            </a:pPr>
            <a:r>
              <a:rPr lang="en-GB" sz="3200" dirty="0"/>
              <a:t>Securities claims</a:t>
            </a:r>
          </a:p>
          <a:p>
            <a:pPr lvl="2">
              <a:spcBef>
                <a:spcPts val="1800"/>
              </a:spcBef>
              <a:spcAft>
                <a:spcPts val="600"/>
              </a:spcAft>
            </a:pPr>
            <a:r>
              <a:rPr lang="en-GB" sz="3200" b="1" dirty="0"/>
              <a:t>Insolvency practitioners</a:t>
            </a:r>
            <a:r>
              <a:rPr lang="en-GB" sz="3200" dirty="0"/>
              <a:t> and </a:t>
            </a:r>
            <a:r>
              <a:rPr lang="en-GB" sz="3200" b="1" dirty="0"/>
              <a:t>creditors</a:t>
            </a:r>
          </a:p>
          <a:p>
            <a:pPr lvl="2">
              <a:spcBef>
                <a:spcPts val="1800"/>
              </a:spcBef>
              <a:spcAft>
                <a:spcPts val="600"/>
              </a:spcAft>
            </a:pPr>
            <a:r>
              <a:rPr lang="en-GB" sz="3200" b="1" dirty="0"/>
              <a:t>Customers</a:t>
            </a:r>
            <a:r>
              <a:rPr lang="en-GB" sz="3200" dirty="0"/>
              <a:t> and </a:t>
            </a:r>
            <a:r>
              <a:rPr lang="en-GB" sz="3200" b="1" dirty="0"/>
              <a:t>suppliers</a:t>
            </a:r>
          </a:p>
          <a:p>
            <a:pPr lvl="2">
              <a:spcBef>
                <a:spcPts val="1800"/>
              </a:spcBef>
              <a:spcAft>
                <a:spcPts val="600"/>
              </a:spcAft>
            </a:pPr>
            <a:r>
              <a:rPr lang="en-GB" sz="3200" b="1" dirty="0"/>
              <a:t>Employees</a:t>
            </a:r>
            <a:r>
              <a:rPr lang="en-GB" sz="3200" dirty="0"/>
              <a:t> and </a:t>
            </a:r>
            <a:r>
              <a:rPr lang="en-GB" sz="3200" b="1" dirty="0"/>
              <a:t>contractors</a:t>
            </a:r>
          </a:p>
          <a:p>
            <a:pPr lvl="2">
              <a:spcBef>
                <a:spcPts val="1800"/>
              </a:spcBef>
              <a:spcAft>
                <a:spcPts val="600"/>
              </a:spcAft>
            </a:pPr>
            <a:r>
              <a:rPr lang="en-GB" sz="3200" b="1" dirty="0"/>
              <a:t>Regulatory</a:t>
            </a:r>
            <a:r>
              <a:rPr lang="en-GB" sz="3200" dirty="0"/>
              <a:t> and </a:t>
            </a:r>
            <a:r>
              <a:rPr lang="en-GB" sz="3200" b="1" dirty="0"/>
              <a:t>prosecutorial</a:t>
            </a:r>
            <a:r>
              <a:rPr lang="en-GB" sz="3200" dirty="0"/>
              <a:t> bodies</a:t>
            </a:r>
          </a:p>
        </p:txBody>
      </p:sp>
      <p:sp>
        <p:nvSpPr>
          <p:cNvPr id="7" name="Content Placeholder 5">
            <a:extLst>
              <a:ext uri="{FF2B5EF4-FFF2-40B4-BE49-F238E27FC236}">
                <a16:creationId xmlns:a16="http://schemas.microsoft.com/office/drawing/2014/main" id="{85535E97-D394-BAC8-EDC3-9804919751AF}"/>
              </a:ext>
            </a:extLst>
          </p:cNvPr>
          <p:cNvSpPr txBox="1">
            <a:spLocks/>
          </p:cNvSpPr>
          <p:nvPr/>
        </p:nvSpPr>
        <p:spPr>
          <a:xfrm>
            <a:off x="13541537" y="3124200"/>
            <a:ext cx="10077288" cy="9734927"/>
          </a:xfrm>
          <a:prstGeom prst="rect">
            <a:avLst/>
          </a:prstGeom>
          <a:solidFill>
            <a:schemeClr val="accent5"/>
          </a:solidFill>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marL="0" lvl="2" indent="0">
              <a:spcAft>
                <a:spcPts val="1200"/>
              </a:spcAft>
              <a:buFont typeface="Helvetica Neue Condensed Bold" panose="02000503000000020004" pitchFamily="2" charset="0"/>
              <a:buNone/>
            </a:pPr>
            <a:r>
              <a:rPr lang="en-GB" sz="3200" b="1" dirty="0">
                <a:solidFill>
                  <a:schemeClr val="accent6">
                    <a:lumMod val="50000"/>
                  </a:schemeClr>
                </a:solidFill>
              </a:rPr>
              <a:t>Emerging types of claim</a:t>
            </a:r>
          </a:p>
          <a:p>
            <a:pPr lvl="2">
              <a:spcAft>
                <a:spcPts val="1200"/>
              </a:spcAft>
            </a:pPr>
            <a:r>
              <a:rPr lang="en-GB" sz="3200" b="1" dirty="0"/>
              <a:t>ESG and sustainability-focused</a:t>
            </a:r>
          </a:p>
          <a:p>
            <a:pPr lvl="3">
              <a:spcAft>
                <a:spcPts val="1200"/>
              </a:spcAft>
            </a:pPr>
            <a:r>
              <a:rPr lang="en-GB" sz="3200" dirty="0"/>
              <a:t>Climate litigation</a:t>
            </a:r>
          </a:p>
          <a:p>
            <a:pPr lvl="3">
              <a:spcAft>
                <a:spcPts val="1200"/>
              </a:spcAft>
            </a:pPr>
            <a:r>
              <a:rPr lang="en-GB" sz="3200" dirty="0"/>
              <a:t>“</a:t>
            </a:r>
            <a:r>
              <a:rPr lang="en-GB" sz="3200" i="1" dirty="0"/>
              <a:t>Greenwashing</a:t>
            </a:r>
            <a:r>
              <a:rPr lang="en-GB" sz="3200" dirty="0"/>
              <a:t>” and “</a:t>
            </a:r>
            <a:r>
              <a:rPr lang="en-GB" sz="3200" i="1" dirty="0" err="1"/>
              <a:t>Greenhushing</a:t>
            </a:r>
            <a:r>
              <a:rPr lang="en-GB" sz="3200" dirty="0"/>
              <a:t>”</a:t>
            </a:r>
          </a:p>
          <a:p>
            <a:pPr lvl="3">
              <a:spcAft>
                <a:spcPts val="1200"/>
              </a:spcAft>
            </a:pPr>
            <a:r>
              <a:rPr lang="en-GB" sz="3200" dirty="0"/>
              <a:t>DE&amp;I</a:t>
            </a:r>
          </a:p>
          <a:p>
            <a:pPr lvl="3">
              <a:spcAft>
                <a:spcPts val="1200"/>
              </a:spcAft>
            </a:pPr>
            <a:r>
              <a:rPr lang="en-GB" sz="3200" dirty="0"/>
              <a:t>Governance failures</a:t>
            </a:r>
          </a:p>
          <a:p>
            <a:pPr lvl="2">
              <a:spcAft>
                <a:spcPts val="1200"/>
              </a:spcAft>
            </a:pPr>
            <a:r>
              <a:rPr lang="en-GB" sz="3200" b="1" dirty="0"/>
              <a:t>Financial performance and statements</a:t>
            </a:r>
          </a:p>
          <a:p>
            <a:pPr lvl="3">
              <a:spcAft>
                <a:spcPts val="1200"/>
              </a:spcAft>
            </a:pPr>
            <a:r>
              <a:rPr lang="en-GB" sz="3200" dirty="0"/>
              <a:t>Impact of Russia/Ukraine war</a:t>
            </a:r>
          </a:p>
          <a:p>
            <a:pPr lvl="3">
              <a:spcAft>
                <a:spcPts val="1200"/>
              </a:spcAft>
            </a:pPr>
            <a:r>
              <a:rPr lang="en-GB" sz="3200" dirty="0"/>
              <a:t>Supply chains and general market volatility</a:t>
            </a:r>
          </a:p>
          <a:p>
            <a:pPr lvl="3">
              <a:spcAft>
                <a:spcPts val="1200"/>
              </a:spcAft>
            </a:pPr>
            <a:r>
              <a:rPr lang="en-GB" sz="3200" dirty="0"/>
              <a:t>Emerging solvency concerns</a:t>
            </a:r>
          </a:p>
          <a:p>
            <a:pPr lvl="2">
              <a:spcAft>
                <a:spcPts val="1200"/>
              </a:spcAft>
            </a:pPr>
            <a:r>
              <a:rPr lang="en-GB" sz="3200" b="1" dirty="0"/>
              <a:t>Consumer-focused</a:t>
            </a:r>
          </a:p>
          <a:p>
            <a:pPr lvl="3">
              <a:spcAft>
                <a:spcPts val="1200"/>
              </a:spcAft>
            </a:pPr>
            <a:r>
              <a:rPr lang="en-GB" sz="3200" dirty="0"/>
              <a:t>Cartel activity / anti-competitive practices</a:t>
            </a:r>
          </a:p>
          <a:p>
            <a:pPr lvl="2">
              <a:spcAft>
                <a:spcPts val="1200"/>
              </a:spcAft>
            </a:pPr>
            <a:r>
              <a:rPr lang="en-GB" sz="3200" b="1" dirty="0"/>
              <a:t>Data protection, privacy and AI</a:t>
            </a:r>
          </a:p>
          <a:p>
            <a:pPr lvl="2">
              <a:spcAft>
                <a:spcPts val="1200"/>
              </a:spcAft>
            </a:pPr>
            <a:endParaRPr lang="en-GB" sz="3200" dirty="0"/>
          </a:p>
        </p:txBody>
      </p:sp>
    </p:spTree>
    <p:extLst>
      <p:ext uri="{BB962C8B-B14F-4D97-AF65-F5344CB8AC3E}">
        <p14:creationId xmlns:p14="http://schemas.microsoft.com/office/powerpoint/2010/main" val="237703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9389AC-C2E4-DE46-5D6A-E25435973E73}"/>
              </a:ext>
            </a:extLst>
          </p:cNvPr>
          <p:cNvSpPr>
            <a:spLocks noGrp="1"/>
          </p:cNvSpPr>
          <p:nvPr>
            <p:ph type="sldNum" sz="quarter" idx="12"/>
          </p:nvPr>
        </p:nvSpPr>
        <p:spPr/>
        <p:txBody>
          <a:bodyPr/>
          <a:lstStyle/>
          <a:p>
            <a:fld id="{91D568E7-61F5-D04E-995D-81EF41C01A2A}" type="slidenum">
              <a:rPr lang="en-GB" smtClean="0"/>
              <a:pPr/>
              <a:t>14</a:t>
            </a:fld>
            <a:endParaRPr lang="en-GB" dirty="0"/>
          </a:p>
        </p:txBody>
      </p:sp>
      <p:sp>
        <p:nvSpPr>
          <p:cNvPr id="3" name="Footer Placeholder 2">
            <a:extLst>
              <a:ext uri="{FF2B5EF4-FFF2-40B4-BE49-F238E27FC236}">
                <a16:creationId xmlns:a16="http://schemas.microsoft.com/office/drawing/2014/main" id="{8B0B9B98-E286-332F-8678-F889D3974F5A}"/>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E9D0C22E-EF42-B20B-2FEF-3332A03FFC3C}"/>
              </a:ext>
            </a:extLst>
          </p:cNvPr>
          <p:cNvSpPr>
            <a:spLocks noGrp="1"/>
          </p:cNvSpPr>
          <p:nvPr>
            <p:ph type="title"/>
          </p:nvPr>
        </p:nvSpPr>
        <p:spPr>
          <a:xfrm>
            <a:off x="2246313" y="936384"/>
            <a:ext cx="21372512" cy="1600438"/>
          </a:xfrm>
        </p:spPr>
        <p:txBody>
          <a:bodyPr/>
          <a:lstStyle/>
          <a:p>
            <a:r>
              <a:rPr lang="en-GB" dirty="0"/>
              <a:t>Claims trends – </a:t>
            </a:r>
            <a:r>
              <a:rPr lang="en-GB" b="1" dirty="0"/>
              <a:t>Environmental, Social and Governance (ESG) (1)</a:t>
            </a:r>
            <a:br>
              <a:rPr lang="en-GB" b="1" dirty="0"/>
            </a:br>
            <a:endParaRPr lang="en-GB" dirty="0"/>
          </a:p>
        </p:txBody>
      </p:sp>
      <p:sp>
        <p:nvSpPr>
          <p:cNvPr id="7" name="Text Placeholder 5">
            <a:extLst>
              <a:ext uri="{FF2B5EF4-FFF2-40B4-BE49-F238E27FC236}">
                <a16:creationId xmlns:a16="http://schemas.microsoft.com/office/drawing/2014/main" id="{DCAA96A7-39F8-E5B3-FAEF-F9B0D5FAA49D}"/>
              </a:ext>
            </a:extLst>
          </p:cNvPr>
          <p:cNvSpPr>
            <a:spLocks noGrp="1"/>
          </p:cNvSpPr>
          <p:nvPr>
            <p:ph sz="quarter" idx="14"/>
          </p:nvPr>
        </p:nvSpPr>
        <p:spPr>
          <a:xfrm>
            <a:off x="2284414" y="3124200"/>
            <a:ext cx="6963496" cy="8877300"/>
          </a:xfrm>
        </p:spPr>
        <p:txBody>
          <a:bodyPr/>
          <a:lstStyle/>
          <a:p>
            <a:pPr marL="457200" indent="-457200">
              <a:buFont typeface="Arial" panose="020B0604020202020204" pitchFamily="34" charset="0"/>
              <a:buChar char="•"/>
            </a:pPr>
            <a:r>
              <a:rPr lang="en-US" sz="3600" b="0" dirty="0"/>
              <a:t>An umbrella term for a huge number of issues </a:t>
            </a:r>
          </a:p>
          <a:p>
            <a:pPr marL="457200" indent="-457200">
              <a:buFont typeface="Arial" panose="020B0604020202020204" pitchFamily="34" charset="0"/>
              <a:buChar char="•"/>
            </a:pPr>
            <a:endParaRPr lang="en-US" sz="3600" b="0" dirty="0"/>
          </a:p>
          <a:p>
            <a:pPr marL="457200" indent="-457200">
              <a:buFont typeface="Arial" panose="020B0604020202020204" pitchFamily="34" charset="0"/>
              <a:buChar char="•"/>
            </a:pPr>
            <a:r>
              <a:rPr lang="en-US" sz="3600" b="0" dirty="0"/>
              <a:t>A way of considering a business’ performance with a broader lens than only looking at profit margins </a:t>
            </a:r>
          </a:p>
          <a:p>
            <a:pPr marL="457200" indent="-457200">
              <a:buFont typeface="Arial" panose="020B0604020202020204" pitchFamily="34" charset="0"/>
              <a:buChar char="•"/>
            </a:pPr>
            <a:endParaRPr lang="en-US" sz="3600" b="0" dirty="0"/>
          </a:p>
          <a:p>
            <a:pPr marL="457200" indent="-457200">
              <a:buFont typeface="Arial" panose="020B0604020202020204" pitchFamily="34" charset="0"/>
              <a:buChar char="•"/>
            </a:pPr>
            <a:r>
              <a:rPr lang="en-US" sz="3600" b="0" dirty="0"/>
              <a:t>Tricky to measure – ‘raters’ exist but there is a lack of defined benchmarks</a:t>
            </a:r>
          </a:p>
          <a:p>
            <a:endParaRPr lang="en-US" sz="3600" b="0" dirty="0"/>
          </a:p>
          <a:p>
            <a:pPr marL="457200" indent="-457200">
              <a:buFont typeface="Arial" panose="020B0604020202020204" pitchFamily="34" charset="0"/>
              <a:buChar char="•"/>
            </a:pPr>
            <a:r>
              <a:rPr lang="en-US" sz="3600" b="0" dirty="0"/>
              <a:t>Increasing regulatory focus to increase transparency </a:t>
            </a:r>
          </a:p>
        </p:txBody>
      </p:sp>
      <p:pic>
        <p:nvPicPr>
          <p:cNvPr id="8" name="Content Placeholder 4">
            <a:extLst>
              <a:ext uri="{FF2B5EF4-FFF2-40B4-BE49-F238E27FC236}">
                <a16:creationId xmlns:a16="http://schemas.microsoft.com/office/drawing/2014/main" id="{8CE88E57-FE13-79F0-4AA7-4F7C0A52C19A}"/>
              </a:ext>
            </a:extLst>
          </p:cNvPr>
          <p:cNvPicPr>
            <a:picLocks noChangeAspect="1"/>
          </p:cNvPicPr>
          <p:nvPr/>
        </p:nvPicPr>
        <p:blipFill>
          <a:blip r:embed="rId2"/>
          <a:stretch/>
        </p:blipFill>
        <p:spPr>
          <a:xfrm>
            <a:off x="9519139" y="2919719"/>
            <a:ext cx="13598770" cy="9109713"/>
          </a:xfrm>
          <a:prstGeom prst="rect">
            <a:avLst/>
          </a:prstGeom>
          <a:noFill/>
        </p:spPr>
      </p:pic>
    </p:spTree>
    <p:extLst>
      <p:ext uri="{BB962C8B-B14F-4D97-AF65-F5344CB8AC3E}">
        <p14:creationId xmlns:p14="http://schemas.microsoft.com/office/powerpoint/2010/main" val="102459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9389AC-C2E4-DE46-5D6A-E25435973E73}"/>
              </a:ext>
            </a:extLst>
          </p:cNvPr>
          <p:cNvSpPr>
            <a:spLocks noGrp="1"/>
          </p:cNvSpPr>
          <p:nvPr>
            <p:ph type="sldNum" sz="quarter" idx="12"/>
          </p:nvPr>
        </p:nvSpPr>
        <p:spPr/>
        <p:txBody>
          <a:bodyPr/>
          <a:lstStyle/>
          <a:p>
            <a:fld id="{91D568E7-61F5-D04E-995D-81EF41C01A2A}" type="slidenum">
              <a:rPr lang="en-GB" smtClean="0"/>
              <a:pPr/>
              <a:t>15</a:t>
            </a:fld>
            <a:endParaRPr lang="en-GB" dirty="0"/>
          </a:p>
        </p:txBody>
      </p:sp>
      <p:sp>
        <p:nvSpPr>
          <p:cNvPr id="3" name="Footer Placeholder 2">
            <a:extLst>
              <a:ext uri="{FF2B5EF4-FFF2-40B4-BE49-F238E27FC236}">
                <a16:creationId xmlns:a16="http://schemas.microsoft.com/office/drawing/2014/main" id="{8B0B9B98-E286-332F-8678-F889D3974F5A}"/>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E9D0C22E-EF42-B20B-2FEF-3332A03FFC3C}"/>
              </a:ext>
            </a:extLst>
          </p:cNvPr>
          <p:cNvSpPr>
            <a:spLocks noGrp="1"/>
          </p:cNvSpPr>
          <p:nvPr>
            <p:ph type="title"/>
          </p:nvPr>
        </p:nvSpPr>
        <p:spPr>
          <a:xfrm>
            <a:off x="2246313" y="936384"/>
            <a:ext cx="21372512" cy="1600438"/>
          </a:xfrm>
        </p:spPr>
        <p:txBody>
          <a:bodyPr/>
          <a:lstStyle/>
          <a:p>
            <a:r>
              <a:rPr lang="en-GB" dirty="0"/>
              <a:t>Claims trends – </a:t>
            </a:r>
            <a:r>
              <a:rPr lang="en-GB" b="1" dirty="0"/>
              <a:t>Environmental, Social and Governance (ESG) (2)</a:t>
            </a:r>
            <a:br>
              <a:rPr lang="en-GB" b="1" dirty="0"/>
            </a:br>
            <a:endParaRPr lang="en-GB" dirty="0"/>
          </a:p>
        </p:txBody>
      </p:sp>
      <p:sp>
        <p:nvSpPr>
          <p:cNvPr id="10" name="Content Placeholder 5">
            <a:extLst>
              <a:ext uri="{FF2B5EF4-FFF2-40B4-BE49-F238E27FC236}">
                <a16:creationId xmlns:a16="http://schemas.microsoft.com/office/drawing/2014/main" id="{E719474E-3D70-063E-E34D-6EE61457CCD1}"/>
              </a:ext>
            </a:extLst>
          </p:cNvPr>
          <p:cNvSpPr txBox="1">
            <a:spLocks noGrp="1"/>
          </p:cNvSpPr>
          <p:nvPr>
            <p:ph sz="quarter" idx="14"/>
          </p:nvPr>
        </p:nvSpPr>
        <p:spPr>
          <a:xfrm>
            <a:off x="2284413" y="3376247"/>
            <a:ext cx="10446850" cy="8417168"/>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2">
              <a:spcBef>
                <a:spcPts val="600"/>
              </a:spcBef>
            </a:pPr>
            <a:r>
              <a:rPr lang="en-GB" sz="3200" b="1" dirty="0"/>
              <a:t>Why would a shareholder make a claim?</a:t>
            </a:r>
          </a:p>
          <a:p>
            <a:pPr lvl="4">
              <a:spcBef>
                <a:spcPts val="600"/>
              </a:spcBef>
            </a:pPr>
            <a:r>
              <a:rPr lang="en-GB" sz="3200" dirty="0"/>
              <a:t>Shareholding has lost value due to ESG initiatives</a:t>
            </a:r>
          </a:p>
          <a:p>
            <a:pPr lvl="4">
              <a:spcBef>
                <a:spcPts val="600"/>
              </a:spcBef>
            </a:pPr>
            <a:r>
              <a:rPr lang="en-GB" sz="3200" dirty="0"/>
              <a:t>Activist investors want to influence behaviour of company/Board</a:t>
            </a:r>
          </a:p>
          <a:p>
            <a:pPr lvl="2">
              <a:spcBef>
                <a:spcPts val="3000"/>
              </a:spcBef>
            </a:pPr>
            <a:r>
              <a:rPr lang="en-GB" sz="3200" b="1" dirty="0"/>
              <a:t>WIDE range of ESG issues, some controversial:</a:t>
            </a:r>
          </a:p>
          <a:p>
            <a:pPr lvl="4">
              <a:spcBef>
                <a:spcPts val="600"/>
              </a:spcBef>
            </a:pPr>
            <a:r>
              <a:rPr lang="en-GB" sz="3200" dirty="0"/>
              <a:t>Boycotts / divestments (Ben &amp; Jerries/Unilever)</a:t>
            </a:r>
          </a:p>
          <a:p>
            <a:pPr lvl="4">
              <a:spcBef>
                <a:spcPts val="600"/>
              </a:spcBef>
            </a:pPr>
            <a:r>
              <a:rPr lang="en-GB" sz="3200" dirty="0"/>
              <a:t>Diversity, Equity and Inclusion (Starbucks, Wells Fargo, Pfizer)</a:t>
            </a:r>
          </a:p>
          <a:p>
            <a:pPr lvl="4">
              <a:spcBef>
                <a:spcPts val="600"/>
              </a:spcBef>
            </a:pPr>
            <a:r>
              <a:rPr lang="en-GB" sz="3200" dirty="0"/>
              <a:t>#Metoo and other social justice issues</a:t>
            </a:r>
          </a:p>
          <a:p>
            <a:pPr lvl="4">
              <a:spcBef>
                <a:spcPts val="600"/>
              </a:spcBef>
            </a:pPr>
            <a:r>
              <a:rPr lang="en-GB" sz="3200" dirty="0"/>
              <a:t>Green-washing (multiple) and green-hushing</a:t>
            </a:r>
          </a:p>
          <a:p>
            <a:pPr lvl="4">
              <a:spcBef>
                <a:spcPts val="600"/>
              </a:spcBef>
            </a:pPr>
            <a:r>
              <a:rPr lang="en-GB" sz="3200" dirty="0"/>
              <a:t>Climate action </a:t>
            </a:r>
          </a:p>
          <a:p>
            <a:pPr lvl="3">
              <a:spcBef>
                <a:spcPts val="600"/>
              </a:spcBef>
            </a:pPr>
            <a:endParaRPr lang="en-GB" sz="3200" dirty="0"/>
          </a:p>
          <a:p>
            <a:pPr lvl="3">
              <a:spcBef>
                <a:spcPts val="600"/>
              </a:spcBef>
            </a:pPr>
            <a:endParaRPr lang="en-GB" sz="2800" dirty="0"/>
          </a:p>
          <a:p>
            <a:pPr lvl="3">
              <a:spcBef>
                <a:spcPts val="600"/>
              </a:spcBef>
            </a:pPr>
            <a:endParaRPr lang="en-GB" sz="2800" dirty="0"/>
          </a:p>
          <a:p>
            <a:pPr lvl="3">
              <a:spcBef>
                <a:spcPts val="3000"/>
              </a:spcBef>
            </a:pPr>
            <a:endParaRPr lang="en-GB" sz="3200" dirty="0"/>
          </a:p>
          <a:p>
            <a:pPr lvl="3">
              <a:spcBef>
                <a:spcPts val="3000"/>
              </a:spcBef>
            </a:pPr>
            <a:endParaRPr lang="en-GB" sz="3200" b="1" dirty="0"/>
          </a:p>
        </p:txBody>
      </p:sp>
      <p:sp>
        <p:nvSpPr>
          <p:cNvPr id="11" name="Content Placeholder 5">
            <a:extLst>
              <a:ext uri="{FF2B5EF4-FFF2-40B4-BE49-F238E27FC236}">
                <a16:creationId xmlns:a16="http://schemas.microsoft.com/office/drawing/2014/main" id="{AABD2350-664C-12D5-F2F0-9B4952321C40}"/>
              </a:ext>
            </a:extLst>
          </p:cNvPr>
          <p:cNvSpPr txBox="1">
            <a:spLocks/>
          </p:cNvSpPr>
          <p:nvPr/>
        </p:nvSpPr>
        <p:spPr>
          <a:xfrm>
            <a:off x="13903569" y="3376246"/>
            <a:ext cx="8194431" cy="7432431"/>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2">
              <a:spcBef>
                <a:spcPts val="600"/>
              </a:spcBef>
            </a:pPr>
            <a:r>
              <a:rPr lang="en-GB" sz="3200" b="1" dirty="0"/>
              <a:t>WHY is this relevant to directors?</a:t>
            </a:r>
          </a:p>
          <a:p>
            <a:pPr lvl="4">
              <a:spcBef>
                <a:spcPts val="600"/>
              </a:spcBef>
            </a:pPr>
            <a:r>
              <a:rPr lang="en-GB" sz="3200" dirty="0"/>
              <a:t>D&amp;Os who believe they are making socially/environmentally responsible decisions </a:t>
            </a:r>
            <a:r>
              <a:rPr lang="en-GB" sz="3200" b="1" dirty="0"/>
              <a:t>may face criticism </a:t>
            </a:r>
            <a:r>
              <a:rPr lang="en-GB" sz="3200" dirty="0"/>
              <a:t>from shareholders </a:t>
            </a:r>
          </a:p>
          <a:p>
            <a:pPr lvl="4">
              <a:spcBef>
                <a:spcPts val="600"/>
              </a:spcBef>
            </a:pPr>
            <a:r>
              <a:rPr lang="en-GB" sz="3200" dirty="0"/>
              <a:t>Directors are </a:t>
            </a:r>
            <a:r>
              <a:rPr lang="en-GB" sz="3200" u="sng" dirty="0"/>
              <a:t>joined</a:t>
            </a:r>
            <a:r>
              <a:rPr lang="en-GB" sz="3200" dirty="0"/>
              <a:t> to shareholder proceedings on the basis of decisions they have made and </a:t>
            </a:r>
            <a:r>
              <a:rPr lang="en-GB" sz="3200" b="1" dirty="0"/>
              <a:t>alleged breaches of duty</a:t>
            </a:r>
          </a:p>
          <a:p>
            <a:pPr lvl="4">
              <a:spcBef>
                <a:spcPts val="600"/>
              </a:spcBef>
            </a:pPr>
            <a:r>
              <a:rPr lang="en-GB" sz="3200" dirty="0"/>
              <a:t>Claimants trying to access the D&amp;O policy?</a:t>
            </a:r>
          </a:p>
          <a:p>
            <a:pPr lvl="2">
              <a:spcBef>
                <a:spcPts val="1800"/>
              </a:spcBef>
            </a:pPr>
            <a:endParaRPr lang="en-GB" sz="2800" dirty="0"/>
          </a:p>
          <a:p>
            <a:pPr lvl="2">
              <a:spcBef>
                <a:spcPts val="1800"/>
              </a:spcBef>
            </a:pPr>
            <a:endParaRPr lang="en-GB" sz="2800" dirty="0"/>
          </a:p>
          <a:p>
            <a:pPr lvl="2">
              <a:spcBef>
                <a:spcPts val="3000"/>
              </a:spcBef>
            </a:pPr>
            <a:endParaRPr lang="en-GB" sz="2800" dirty="0"/>
          </a:p>
        </p:txBody>
      </p:sp>
    </p:spTree>
    <p:extLst>
      <p:ext uri="{BB962C8B-B14F-4D97-AF65-F5344CB8AC3E}">
        <p14:creationId xmlns:p14="http://schemas.microsoft.com/office/powerpoint/2010/main" val="128581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6D5FA-A791-0538-111A-D8083CC4480E}"/>
              </a:ext>
            </a:extLst>
          </p:cNvPr>
          <p:cNvSpPr>
            <a:spLocks noGrp="1"/>
          </p:cNvSpPr>
          <p:nvPr>
            <p:ph type="sldNum" sz="quarter" idx="12"/>
          </p:nvPr>
        </p:nvSpPr>
        <p:spPr/>
        <p:txBody>
          <a:bodyPr/>
          <a:lstStyle/>
          <a:p>
            <a:fld id="{91D568E7-61F5-D04E-995D-81EF41C01A2A}" type="slidenum">
              <a:rPr lang="en-GB" smtClean="0"/>
              <a:pPr/>
              <a:t>16</a:t>
            </a:fld>
            <a:endParaRPr lang="en-GB" dirty="0"/>
          </a:p>
        </p:txBody>
      </p:sp>
      <p:sp>
        <p:nvSpPr>
          <p:cNvPr id="3" name="Footer Placeholder 2">
            <a:extLst>
              <a:ext uri="{FF2B5EF4-FFF2-40B4-BE49-F238E27FC236}">
                <a16:creationId xmlns:a16="http://schemas.microsoft.com/office/drawing/2014/main" id="{0FCA057F-DAFA-AA75-1735-5641C194EE5E}"/>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7919308C-5E4F-B048-C77A-D6D589AAFB11}"/>
              </a:ext>
            </a:extLst>
          </p:cNvPr>
          <p:cNvSpPr>
            <a:spLocks noGrp="1"/>
          </p:cNvSpPr>
          <p:nvPr>
            <p:ph type="title"/>
          </p:nvPr>
        </p:nvSpPr>
        <p:spPr>
          <a:xfrm>
            <a:off x="2246313" y="936384"/>
            <a:ext cx="21372512" cy="1600438"/>
          </a:xfrm>
        </p:spPr>
        <p:txBody>
          <a:bodyPr/>
          <a:lstStyle/>
          <a:p>
            <a:r>
              <a:rPr lang="en-GB" dirty="0"/>
              <a:t>Claims trends – </a:t>
            </a:r>
            <a:r>
              <a:rPr lang="en-GB" b="1" dirty="0"/>
              <a:t>Shareholder litigation</a:t>
            </a:r>
            <a:br>
              <a:rPr lang="en-GB" b="1" i="1" dirty="0"/>
            </a:br>
            <a:endParaRPr lang="en-GB" dirty="0"/>
          </a:p>
        </p:txBody>
      </p:sp>
      <p:sp>
        <p:nvSpPr>
          <p:cNvPr id="8" name="Content Placeholder 5">
            <a:extLst>
              <a:ext uri="{FF2B5EF4-FFF2-40B4-BE49-F238E27FC236}">
                <a16:creationId xmlns:a16="http://schemas.microsoft.com/office/drawing/2014/main" id="{277C0C60-662E-67E2-7C80-B46EFA108015}"/>
              </a:ext>
            </a:extLst>
          </p:cNvPr>
          <p:cNvSpPr>
            <a:spLocks noGrp="1"/>
          </p:cNvSpPr>
          <p:nvPr>
            <p:ph sz="quarter" idx="14"/>
          </p:nvPr>
        </p:nvSpPr>
        <p:spPr>
          <a:xfrm>
            <a:off x="1612901" y="3143250"/>
            <a:ext cx="7816850" cy="9144000"/>
          </a:xfrm>
          <a:solidFill>
            <a:schemeClr val="accent5"/>
          </a:solidFill>
        </p:spPr>
        <p:txBody>
          <a:bodyPr/>
          <a:lstStyle/>
          <a:p>
            <a:pPr marL="0" lvl="2" indent="0">
              <a:spcAft>
                <a:spcPts val="1200"/>
              </a:spcAft>
              <a:buNone/>
            </a:pPr>
            <a:r>
              <a:rPr lang="en-GB" sz="3200" dirty="0"/>
              <a:t>Activist claimant alleging ESG failure</a:t>
            </a:r>
          </a:p>
          <a:p>
            <a:pPr marL="0" lvl="2" indent="0">
              <a:spcAft>
                <a:spcPts val="1200"/>
              </a:spcAft>
              <a:buNone/>
            </a:pPr>
            <a:r>
              <a:rPr lang="en-GB" sz="3200" b="1" dirty="0" err="1">
                <a:solidFill>
                  <a:schemeClr val="accent6">
                    <a:lumMod val="50000"/>
                  </a:schemeClr>
                </a:solidFill>
              </a:rPr>
              <a:t>ClientEarth</a:t>
            </a:r>
            <a:r>
              <a:rPr lang="en-GB" sz="3200" b="1" dirty="0">
                <a:solidFill>
                  <a:schemeClr val="accent6">
                    <a:lumMod val="50000"/>
                  </a:schemeClr>
                </a:solidFill>
              </a:rPr>
              <a:t> v Board of Shell (UK)</a:t>
            </a:r>
            <a:endParaRPr lang="en-GB" sz="3200" b="1" dirty="0"/>
          </a:p>
          <a:p>
            <a:pPr marL="0" lvl="2" indent="0">
              <a:spcAft>
                <a:spcPts val="1200"/>
              </a:spcAft>
              <a:buNone/>
            </a:pPr>
            <a:r>
              <a:rPr lang="en-GB" sz="3200" b="1" dirty="0"/>
              <a:t>May 2021</a:t>
            </a:r>
            <a:r>
              <a:rPr lang="en-GB" sz="3200" dirty="0"/>
              <a:t>: a Dutch court held that Shell must act to comply with the Paris Treaty emissions targets e.g. NetZero by 2050 (Shell is appealing that ruling). </a:t>
            </a:r>
          </a:p>
          <a:p>
            <a:pPr marL="0" lvl="2" indent="0">
              <a:spcAft>
                <a:spcPts val="1200"/>
              </a:spcAft>
              <a:buNone/>
            </a:pPr>
            <a:endParaRPr lang="en-GB" sz="3200" dirty="0"/>
          </a:p>
          <a:p>
            <a:pPr lvl="2">
              <a:spcAft>
                <a:spcPts val="1200"/>
              </a:spcAft>
            </a:pPr>
            <a:r>
              <a:rPr lang="en-GB" sz="3200" dirty="0" err="1"/>
              <a:t>ClientEarth’s</a:t>
            </a:r>
            <a:r>
              <a:rPr lang="en-GB" sz="3200" dirty="0"/>
              <a:t> derivative claim alleged:</a:t>
            </a:r>
          </a:p>
          <a:p>
            <a:pPr lvl="3">
              <a:spcAft>
                <a:spcPts val="1200"/>
              </a:spcAft>
            </a:pPr>
            <a:r>
              <a:rPr lang="en-GB" sz="3200" dirty="0"/>
              <a:t> Shell’s strategy is not ‘Paris-aligned’;</a:t>
            </a:r>
          </a:p>
          <a:p>
            <a:pPr lvl="3">
              <a:spcAft>
                <a:spcPts val="1200"/>
              </a:spcAft>
            </a:pPr>
            <a:r>
              <a:rPr lang="en-GB" sz="3200" dirty="0"/>
              <a:t> Shell overinvested in fossil fuels;</a:t>
            </a:r>
          </a:p>
          <a:p>
            <a:pPr lvl="3">
              <a:spcAft>
                <a:spcPts val="1200"/>
              </a:spcAft>
            </a:pPr>
            <a:r>
              <a:rPr lang="en-GB" sz="3200" dirty="0"/>
              <a:t> therefore increasing the risk of stranded assets and disinvestment;</a:t>
            </a:r>
          </a:p>
          <a:p>
            <a:pPr lvl="3">
              <a:spcAft>
                <a:spcPts val="1200"/>
              </a:spcAft>
            </a:pPr>
            <a:r>
              <a:rPr lang="en-GB" sz="3200" dirty="0"/>
              <a:t> D&amp;Os are in breach of their duties (s.172)</a:t>
            </a:r>
          </a:p>
          <a:p>
            <a:pPr lvl="3">
              <a:spcAft>
                <a:spcPts val="1200"/>
              </a:spcAft>
            </a:pPr>
            <a:endParaRPr lang="en-GB" sz="3600" dirty="0"/>
          </a:p>
        </p:txBody>
      </p:sp>
      <p:sp>
        <p:nvSpPr>
          <p:cNvPr id="9" name="Content Placeholder 5">
            <a:extLst>
              <a:ext uri="{FF2B5EF4-FFF2-40B4-BE49-F238E27FC236}">
                <a16:creationId xmlns:a16="http://schemas.microsoft.com/office/drawing/2014/main" id="{9F413EA1-0126-FE7B-6AEE-657AD16D913F}"/>
              </a:ext>
            </a:extLst>
          </p:cNvPr>
          <p:cNvSpPr txBox="1">
            <a:spLocks/>
          </p:cNvSpPr>
          <p:nvPr/>
        </p:nvSpPr>
        <p:spPr>
          <a:xfrm>
            <a:off x="16185581" y="936384"/>
            <a:ext cx="7433243" cy="11843232"/>
          </a:xfrm>
          <a:prstGeom prst="rect">
            <a:avLst/>
          </a:prstGeom>
          <a:solidFill>
            <a:schemeClr val="accent5"/>
          </a:solidFill>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marL="0" lvl="2" indent="0">
              <a:spcAft>
                <a:spcPts val="1200"/>
              </a:spcAft>
              <a:buFont typeface="Helvetica Neue Condensed Bold" panose="02000503000000020004" pitchFamily="2" charset="0"/>
              <a:buNone/>
            </a:pPr>
            <a:r>
              <a:rPr lang="en-GB" sz="3200" dirty="0"/>
              <a:t>Anti-ESG claimant alleging mismanagement</a:t>
            </a:r>
          </a:p>
          <a:p>
            <a:pPr marL="0" lvl="2" indent="0">
              <a:spcAft>
                <a:spcPts val="1200"/>
              </a:spcAft>
              <a:buFont typeface="Helvetica Neue Condensed Bold" panose="02000503000000020004" pitchFamily="2" charset="0"/>
              <a:buNone/>
            </a:pPr>
            <a:r>
              <a:rPr lang="en-GB" sz="3200" b="1" dirty="0">
                <a:solidFill>
                  <a:schemeClr val="accent6">
                    <a:lumMod val="50000"/>
                  </a:schemeClr>
                </a:solidFill>
              </a:rPr>
              <a:t>NCPPR v Board of Starbucks (WA, USA)</a:t>
            </a:r>
          </a:p>
          <a:p>
            <a:pPr lvl="2">
              <a:spcAft>
                <a:spcPts val="1200"/>
              </a:spcAft>
            </a:pPr>
            <a:r>
              <a:rPr lang="en-GB" sz="3200" dirty="0"/>
              <a:t>Starbucks issued new DEI policies:</a:t>
            </a:r>
          </a:p>
          <a:p>
            <a:pPr lvl="3">
              <a:spcAft>
                <a:spcPts val="1200"/>
              </a:spcAft>
            </a:pPr>
            <a:r>
              <a:rPr lang="en-GB" sz="3200" dirty="0"/>
              <a:t> setting hiring goals for ethnic minorities;</a:t>
            </a:r>
          </a:p>
          <a:p>
            <a:pPr lvl="3">
              <a:spcAft>
                <a:spcPts val="1200"/>
              </a:spcAft>
            </a:pPr>
            <a:r>
              <a:rPr lang="en-GB" sz="3200" dirty="0"/>
              <a:t> awarding contracts to diverse suppliers;</a:t>
            </a:r>
          </a:p>
          <a:p>
            <a:pPr lvl="3">
              <a:spcAft>
                <a:spcPts val="1200"/>
              </a:spcAft>
            </a:pPr>
            <a:r>
              <a:rPr lang="en-GB" sz="3200" dirty="0"/>
              <a:t> linking executive pay to diversity.</a:t>
            </a:r>
          </a:p>
          <a:p>
            <a:pPr lvl="3">
              <a:spcAft>
                <a:spcPts val="1200"/>
              </a:spcAft>
            </a:pPr>
            <a:endParaRPr lang="en-GB" sz="3200" dirty="0"/>
          </a:p>
          <a:p>
            <a:pPr lvl="2">
              <a:spcAft>
                <a:spcPts val="1200"/>
              </a:spcAft>
            </a:pPr>
            <a:r>
              <a:rPr lang="en-GB" sz="3200" dirty="0"/>
              <a:t>Claimant (shareholder) alleges that the DEI policies:</a:t>
            </a:r>
          </a:p>
          <a:p>
            <a:pPr lvl="3">
              <a:spcAft>
                <a:spcPts val="1200"/>
              </a:spcAft>
            </a:pPr>
            <a:r>
              <a:rPr lang="en-GB" sz="3200" dirty="0"/>
              <a:t> were discriminatory;</a:t>
            </a:r>
          </a:p>
          <a:p>
            <a:pPr lvl="3">
              <a:spcAft>
                <a:spcPts val="1200"/>
              </a:spcAft>
            </a:pPr>
            <a:r>
              <a:rPr lang="en-GB" sz="3200" dirty="0"/>
              <a:t> breached state &amp; federal civil rights laws;</a:t>
            </a:r>
          </a:p>
          <a:p>
            <a:pPr lvl="3">
              <a:spcAft>
                <a:spcPts val="1200"/>
              </a:spcAft>
            </a:pPr>
            <a:r>
              <a:rPr lang="en-GB" sz="3200" dirty="0"/>
              <a:t> exposed Starbucks to corporate liability  </a:t>
            </a:r>
          </a:p>
          <a:p>
            <a:pPr lvl="2">
              <a:spcAft>
                <a:spcPts val="1200"/>
              </a:spcAft>
            </a:pPr>
            <a:endParaRPr lang="en-GB" sz="3600" dirty="0"/>
          </a:p>
        </p:txBody>
      </p:sp>
      <p:sp>
        <p:nvSpPr>
          <p:cNvPr id="7" name="Subtitle 6">
            <a:extLst>
              <a:ext uri="{FF2B5EF4-FFF2-40B4-BE49-F238E27FC236}">
                <a16:creationId xmlns:a16="http://schemas.microsoft.com/office/drawing/2014/main" id="{8824B9CC-C61F-AE44-F3BC-04E7AD6D6536}"/>
              </a:ext>
            </a:extLst>
          </p:cNvPr>
          <p:cNvSpPr>
            <a:spLocks noGrp="1"/>
          </p:cNvSpPr>
          <p:nvPr>
            <p:ph type="subTitle" idx="13"/>
          </p:nvPr>
        </p:nvSpPr>
        <p:spPr>
          <a:xfrm>
            <a:off x="2246313" y="1994344"/>
            <a:ext cx="21372512" cy="615553"/>
          </a:xfrm>
        </p:spPr>
        <p:txBody>
          <a:bodyPr/>
          <a:lstStyle/>
          <a:p>
            <a:r>
              <a:rPr lang="en-GB" b="1" i="1" dirty="0"/>
              <a:t>(increasingly with an “ESG flavour”)</a:t>
            </a:r>
            <a:endParaRPr lang="en-GB" dirty="0"/>
          </a:p>
        </p:txBody>
      </p:sp>
      <p:sp>
        <p:nvSpPr>
          <p:cNvPr id="12" name="Content Placeholder 5">
            <a:extLst>
              <a:ext uri="{FF2B5EF4-FFF2-40B4-BE49-F238E27FC236}">
                <a16:creationId xmlns:a16="http://schemas.microsoft.com/office/drawing/2014/main" id="{768C2D65-5334-D234-EFCC-0B04EAD89169}"/>
              </a:ext>
            </a:extLst>
          </p:cNvPr>
          <p:cNvSpPr txBox="1">
            <a:spLocks/>
          </p:cNvSpPr>
          <p:nvPr/>
        </p:nvSpPr>
        <p:spPr>
          <a:xfrm>
            <a:off x="9945403" y="3143249"/>
            <a:ext cx="5724526" cy="9061473"/>
          </a:xfrm>
          <a:prstGeom prst="rect">
            <a:avLst/>
          </a:prstGeom>
          <a:solidFill>
            <a:schemeClr val="accent5"/>
          </a:solidFill>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marL="0" lvl="2" indent="0">
              <a:spcAft>
                <a:spcPts val="1200"/>
              </a:spcAft>
              <a:buFont typeface="Helvetica Neue Condensed Bold" panose="02000503000000020004" pitchFamily="2" charset="0"/>
              <a:buNone/>
            </a:pPr>
            <a:r>
              <a:rPr lang="en-GB" sz="3200" dirty="0"/>
              <a:t>Breaches of duties to company</a:t>
            </a:r>
          </a:p>
          <a:p>
            <a:pPr marL="0" lvl="2" indent="0">
              <a:spcAft>
                <a:spcPts val="1200"/>
              </a:spcAft>
              <a:buFont typeface="Helvetica Neue Condensed Bold" panose="02000503000000020004" pitchFamily="2" charset="0"/>
              <a:buNone/>
            </a:pPr>
            <a:r>
              <a:rPr lang="en-GB" sz="3200" b="1" i="1" dirty="0" err="1">
                <a:solidFill>
                  <a:schemeClr val="accent6">
                    <a:lumMod val="50000"/>
                  </a:schemeClr>
                </a:solidFill>
              </a:rPr>
              <a:t>Dieselgate</a:t>
            </a:r>
            <a:r>
              <a:rPr lang="en-GB" sz="3200" b="1" i="1" dirty="0">
                <a:solidFill>
                  <a:schemeClr val="accent6">
                    <a:lumMod val="50000"/>
                  </a:schemeClr>
                </a:solidFill>
              </a:rPr>
              <a:t> </a:t>
            </a:r>
            <a:r>
              <a:rPr lang="en-GB" sz="3200" b="1" dirty="0">
                <a:solidFill>
                  <a:schemeClr val="accent6">
                    <a:lumMod val="50000"/>
                  </a:schemeClr>
                </a:solidFill>
              </a:rPr>
              <a:t>D&amp;O liability claims</a:t>
            </a:r>
            <a:endParaRPr lang="en-GB" sz="3200" b="1" dirty="0"/>
          </a:p>
          <a:p>
            <a:pPr marL="0" lvl="2" indent="0">
              <a:spcAft>
                <a:spcPts val="1200"/>
              </a:spcAft>
              <a:buNone/>
            </a:pPr>
            <a:r>
              <a:rPr lang="en-GB" sz="3200" b="1" dirty="0"/>
              <a:t>D&amp;O liability claims – brought </a:t>
            </a:r>
            <a:r>
              <a:rPr lang="en-GB" sz="3200" b="1" u="sng" dirty="0"/>
              <a:t>by the company</a:t>
            </a:r>
            <a:r>
              <a:rPr lang="en-GB" sz="3200" b="1" dirty="0"/>
              <a:t> against former executives (NOTE settlement approved by majority of shareholders but subsequently challenged by other shareholders)</a:t>
            </a:r>
            <a:endParaRPr lang="en-GB" sz="3200" dirty="0"/>
          </a:p>
          <a:p>
            <a:pPr marL="0" lvl="2" indent="0">
              <a:spcAft>
                <a:spcPts val="1200"/>
              </a:spcAft>
              <a:buFont typeface="Helvetica Neue Condensed Bold" panose="02000503000000020004" pitchFamily="2" charset="0"/>
              <a:buNone/>
            </a:pPr>
            <a:endParaRPr lang="en-GB" sz="3200" dirty="0"/>
          </a:p>
          <a:p>
            <a:pPr lvl="3">
              <a:spcAft>
                <a:spcPts val="1200"/>
              </a:spcAft>
            </a:pPr>
            <a:endParaRPr lang="en-GB" sz="3600" dirty="0"/>
          </a:p>
        </p:txBody>
      </p:sp>
    </p:spTree>
    <p:extLst>
      <p:ext uri="{BB962C8B-B14F-4D97-AF65-F5344CB8AC3E}">
        <p14:creationId xmlns:p14="http://schemas.microsoft.com/office/powerpoint/2010/main" val="200577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9389AC-C2E4-DE46-5D6A-E25435973E73}"/>
              </a:ext>
            </a:extLst>
          </p:cNvPr>
          <p:cNvSpPr>
            <a:spLocks noGrp="1"/>
          </p:cNvSpPr>
          <p:nvPr>
            <p:ph type="sldNum" sz="quarter" idx="12"/>
          </p:nvPr>
        </p:nvSpPr>
        <p:spPr/>
        <p:txBody>
          <a:bodyPr/>
          <a:lstStyle/>
          <a:p>
            <a:fld id="{91D568E7-61F5-D04E-995D-81EF41C01A2A}" type="slidenum">
              <a:rPr lang="en-GB" smtClean="0"/>
              <a:pPr/>
              <a:t>17</a:t>
            </a:fld>
            <a:endParaRPr lang="en-GB" dirty="0"/>
          </a:p>
        </p:txBody>
      </p:sp>
      <p:sp>
        <p:nvSpPr>
          <p:cNvPr id="3" name="Footer Placeholder 2">
            <a:extLst>
              <a:ext uri="{FF2B5EF4-FFF2-40B4-BE49-F238E27FC236}">
                <a16:creationId xmlns:a16="http://schemas.microsoft.com/office/drawing/2014/main" id="{8B0B9B98-E286-332F-8678-F889D3974F5A}"/>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E9D0C22E-EF42-B20B-2FEF-3332A03FFC3C}"/>
              </a:ext>
            </a:extLst>
          </p:cNvPr>
          <p:cNvSpPr>
            <a:spLocks noGrp="1"/>
          </p:cNvSpPr>
          <p:nvPr>
            <p:ph type="title"/>
          </p:nvPr>
        </p:nvSpPr>
        <p:spPr/>
        <p:txBody>
          <a:bodyPr/>
          <a:lstStyle/>
          <a:p>
            <a:r>
              <a:rPr lang="en-GB" dirty="0"/>
              <a:t>Claims trends – Regulatory activity (1)</a:t>
            </a:r>
          </a:p>
        </p:txBody>
      </p:sp>
      <p:sp>
        <p:nvSpPr>
          <p:cNvPr id="5" name="Subtitle 4">
            <a:extLst>
              <a:ext uri="{FF2B5EF4-FFF2-40B4-BE49-F238E27FC236}">
                <a16:creationId xmlns:a16="http://schemas.microsoft.com/office/drawing/2014/main" id="{497D8E2B-2EA1-575E-27D2-35CA3833D483}"/>
              </a:ext>
            </a:extLst>
          </p:cNvPr>
          <p:cNvSpPr>
            <a:spLocks noGrp="1"/>
          </p:cNvSpPr>
          <p:nvPr>
            <p:ph type="subTitle" idx="13"/>
          </p:nvPr>
        </p:nvSpPr>
        <p:spPr>
          <a:xfrm>
            <a:off x="2246313" y="1973875"/>
            <a:ext cx="21372512" cy="615553"/>
          </a:xfrm>
        </p:spPr>
        <p:txBody>
          <a:bodyPr/>
          <a:lstStyle/>
          <a:p>
            <a:r>
              <a:rPr lang="en-GB" b="1" i="1" dirty="0"/>
              <a:t>(also often with an “ESG flavour”)</a:t>
            </a:r>
          </a:p>
        </p:txBody>
      </p:sp>
      <p:sp>
        <p:nvSpPr>
          <p:cNvPr id="10" name="Content Placeholder 5">
            <a:extLst>
              <a:ext uri="{FF2B5EF4-FFF2-40B4-BE49-F238E27FC236}">
                <a16:creationId xmlns:a16="http://schemas.microsoft.com/office/drawing/2014/main" id="{E719474E-3D70-063E-E34D-6EE61457CCD1}"/>
              </a:ext>
            </a:extLst>
          </p:cNvPr>
          <p:cNvSpPr txBox="1">
            <a:spLocks noGrp="1"/>
          </p:cNvSpPr>
          <p:nvPr>
            <p:ph sz="quarter" idx="14"/>
          </p:nvPr>
        </p:nvSpPr>
        <p:spPr>
          <a:xfrm>
            <a:off x="2284412" y="3376247"/>
            <a:ext cx="19309495" cy="8417168"/>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2">
              <a:spcBef>
                <a:spcPts val="600"/>
              </a:spcBef>
            </a:pPr>
            <a:r>
              <a:rPr lang="en-GB" sz="3200" b="1" dirty="0"/>
              <a:t>MANDATORY ESG reporting requirements now in force with the EU (and the UK)!</a:t>
            </a:r>
          </a:p>
          <a:p>
            <a:pPr lvl="2">
              <a:spcBef>
                <a:spcPts val="600"/>
              </a:spcBef>
            </a:pPr>
            <a:r>
              <a:rPr lang="en-GB" sz="3200" b="1" dirty="0"/>
              <a:t>Why would a regulator pursue directors and officers?</a:t>
            </a:r>
          </a:p>
          <a:p>
            <a:pPr lvl="2">
              <a:spcBef>
                <a:spcPts val="1200"/>
              </a:spcBef>
              <a:spcAft>
                <a:spcPts val="600"/>
              </a:spcAft>
            </a:pPr>
            <a:r>
              <a:rPr lang="en-GB" sz="3200" dirty="0"/>
              <a:t>Regulators (financial AND non-financial) are actively seeking to ensure that there is substance behind ESG claims:</a:t>
            </a:r>
          </a:p>
          <a:p>
            <a:pPr marL="1645730" lvl="4">
              <a:spcBef>
                <a:spcPts val="1200"/>
              </a:spcBef>
              <a:spcAft>
                <a:spcPts val="600"/>
              </a:spcAft>
            </a:pPr>
            <a:r>
              <a:rPr lang="en-GB" sz="3200" dirty="0"/>
              <a:t>Investments or products marketed as “green”, “climate-friendly”, “socially responsible” etc.</a:t>
            </a:r>
          </a:p>
          <a:p>
            <a:pPr marL="1645730" lvl="4">
              <a:spcBef>
                <a:spcPts val="1200"/>
              </a:spcBef>
              <a:spcAft>
                <a:spcPts val="600"/>
              </a:spcAft>
            </a:pPr>
            <a:r>
              <a:rPr lang="en-GB" sz="3200" dirty="0"/>
              <a:t>Public statements regarding the company’s green credentials or climate-related targets </a:t>
            </a:r>
          </a:p>
          <a:p>
            <a:pPr lvl="2">
              <a:spcBef>
                <a:spcPts val="1200"/>
              </a:spcBef>
              <a:spcAft>
                <a:spcPts val="600"/>
              </a:spcAft>
            </a:pPr>
            <a:r>
              <a:rPr lang="en-GB" sz="3200" dirty="0"/>
              <a:t>Companies need to be able to back up these claims when they are scrutinised </a:t>
            </a:r>
          </a:p>
          <a:p>
            <a:pPr lvl="2">
              <a:spcBef>
                <a:spcPts val="1200"/>
              </a:spcBef>
              <a:spcAft>
                <a:spcPts val="600"/>
              </a:spcAft>
            </a:pPr>
            <a:r>
              <a:rPr lang="en-GB" sz="3200" dirty="0"/>
              <a:t>For D&amp;Os that could mean responsibility for:</a:t>
            </a:r>
          </a:p>
          <a:p>
            <a:pPr marL="1645730" lvl="4">
              <a:spcBef>
                <a:spcPts val="1200"/>
              </a:spcBef>
              <a:spcAft>
                <a:spcPts val="600"/>
              </a:spcAft>
            </a:pPr>
            <a:r>
              <a:rPr lang="en-GB" sz="3200" dirty="0"/>
              <a:t>Putting adequate policies and procedures in place to ensure that ESG-products are researched and monitored </a:t>
            </a:r>
          </a:p>
          <a:p>
            <a:pPr marL="1645730" lvl="4">
              <a:spcBef>
                <a:spcPts val="1200"/>
              </a:spcBef>
              <a:spcAft>
                <a:spcPts val="600"/>
              </a:spcAft>
            </a:pPr>
            <a:r>
              <a:rPr lang="en-GB" sz="3200" dirty="0"/>
              <a:t>Monitoring supply-chains to ensure that products continue to meet their green credentials</a:t>
            </a:r>
          </a:p>
          <a:p>
            <a:pPr marL="1645730" lvl="4">
              <a:spcBef>
                <a:spcPts val="1200"/>
              </a:spcBef>
              <a:spcAft>
                <a:spcPts val="600"/>
              </a:spcAft>
            </a:pPr>
            <a:r>
              <a:rPr lang="en-GB" sz="3200" dirty="0"/>
              <a:t>Complying with increasing requirements to identify climate-related risks and opportunities</a:t>
            </a:r>
          </a:p>
          <a:p>
            <a:pPr marL="1645730" lvl="4">
              <a:spcBef>
                <a:spcPts val="1200"/>
              </a:spcBef>
              <a:spcAft>
                <a:spcPts val="600"/>
              </a:spcAft>
            </a:pPr>
            <a:r>
              <a:rPr lang="en-GB" sz="3200" dirty="0"/>
              <a:t>Making accurate climate-related disclosures to regulators </a:t>
            </a:r>
          </a:p>
          <a:p>
            <a:pPr lvl="2">
              <a:spcBef>
                <a:spcPts val="600"/>
              </a:spcBef>
            </a:pPr>
            <a:endParaRPr lang="en-GB" sz="3200" b="1" dirty="0"/>
          </a:p>
          <a:p>
            <a:pPr lvl="3">
              <a:spcBef>
                <a:spcPts val="600"/>
              </a:spcBef>
            </a:pPr>
            <a:endParaRPr lang="en-GB" sz="3200" dirty="0"/>
          </a:p>
          <a:p>
            <a:pPr lvl="3">
              <a:spcBef>
                <a:spcPts val="600"/>
              </a:spcBef>
            </a:pPr>
            <a:endParaRPr lang="en-GB" sz="2800" dirty="0"/>
          </a:p>
          <a:p>
            <a:pPr lvl="3">
              <a:spcBef>
                <a:spcPts val="600"/>
              </a:spcBef>
            </a:pPr>
            <a:endParaRPr lang="en-GB" sz="2800" dirty="0"/>
          </a:p>
          <a:p>
            <a:pPr lvl="3">
              <a:spcBef>
                <a:spcPts val="3000"/>
              </a:spcBef>
            </a:pPr>
            <a:endParaRPr lang="en-GB" sz="3200" dirty="0"/>
          </a:p>
          <a:p>
            <a:pPr lvl="3">
              <a:spcBef>
                <a:spcPts val="3000"/>
              </a:spcBef>
            </a:pPr>
            <a:endParaRPr lang="en-GB" sz="3200" b="1" dirty="0"/>
          </a:p>
        </p:txBody>
      </p:sp>
    </p:spTree>
    <p:extLst>
      <p:ext uri="{BB962C8B-B14F-4D97-AF65-F5344CB8AC3E}">
        <p14:creationId xmlns:p14="http://schemas.microsoft.com/office/powerpoint/2010/main" val="325786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8C6AE-33AF-2C0E-E086-140085F8E5DC}"/>
              </a:ext>
            </a:extLst>
          </p:cNvPr>
          <p:cNvSpPr>
            <a:spLocks noGrp="1"/>
          </p:cNvSpPr>
          <p:nvPr>
            <p:ph type="sldNum" sz="quarter" idx="12"/>
          </p:nvPr>
        </p:nvSpPr>
        <p:spPr/>
        <p:txBody>
          <a:bodyPr/>
          <a:lstStyle/>
          <a:p>
            <a:fld id="{91D568E7-61F5-D04E-995D-81EF41C01A2A}" type="slidenum">
              <a:rPr lang="en-GB" smtClean="0"/>
              <a:pPr/>
              <a:t>18</a:t>
            </a:fld>
            <a:endParaRPr lang="en-GB" dirty="0"/>
          </a:p>
        </p:txBody>
      </p:sp>
      <p:sp>
        <p:nvSpPr>
          <p:cNvPr id="3" name="Footer Placeholder 2">
            <a:extLst>
              <a:ext uri="{FF2B5EF4-FFF2-40B4-BE49-F238E27FC236}">
                <a16:creationId xmlns:a16="http://schemas.microsoft.com/office/drawing/2014/main" id="{B6B1BE2F-7B43-3E8E-BC8D-9E3791A7CD89}"/>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A47ED4F6-9DCB-B054-4CAB-2F158F6A4C19}"/>
              </a:ext>
            </a:extLst>
          </p:cNvPr>
          <p:cNvSpPr>
            <a:spLocks noGrp="1"/>
          </p:cNvSpPr>
          <p:nvPr>
            <p:ph type="title"/>
          </p:nvPr>
        </p:nvSpPr>
        <p:spPr/>
        <p:txBody>
          <a:bodyPr/>
          <a:lstStyle/>
          <a:p>
            <a:r>
              <a:rPr lang="en-GB" dirty="0"/>
              <a:t>Claims trends – Regulatory activity (2)</a:t>
            </a:r>
          </a:p>
        </p:txBody>
      </p:sp>
      <p:sp>
        <p:nvSpPr>
          <p:cNvPr id="5" name="Subtitle 4">
            <a:extLst>
              <a:ext uri="{FF2B5EF4-FFF2-40B4-BE49-F238E27FC236}">
                <a16:creationId xmlns:a16="http://schemas.microsoft.com/office/drawing/2014/main" id="{CC6525A9-30D4-2764-6367-69C5C2D78F54}"/>
              </a:ext>
            </a:extLst>
          </p:cNvPr>
          <p:cNvSpPr>
            <a:spLocks noGrp="1"/>
          </p:cNvSpPr>
          <p:nvPr>
            <p:ph type="subTitle" idx="13"/>
          </p:nvPr>
        </p:nvSpPr>
        <p:spPr>
          <a:xfrm>
            <a:off x="2246313" y="1871234"/>
            <a:ext cx="21372512" cy="615553"/>
          </a:xfrm>
        </p:spPr>
        <p:txBody>
          <a:bodyPr/>
          <a:lstStyle/>
          <a:p>
            <a:r>
              <a:rPr lang="en-GB" b="1" i="1" dirty="0"/>
              <a:t>Early examples of </a:t>
            </a:r>
            <a:r>
              <a:rPr lang="en-GB" b="1" i="1" u="sng" dirty="0"/>
              <a:t>enforcement action</a:t>
            </a:r>
            <a:r>
              <a:rPr lang="en-GB" b="1" i="1" dirty="0"/>
              <a:t> in the US, but increasingly in other jurisdictions</a:t>
            </a:r>
          </a:p>
        </p:txBody>
      </p:sp>
      <p:sp>
        <p:nvSpPr>
          <p:cNvPr id="7" name="Content Placeholder 4">
            <a:extLst>
              <a:ext uri="{FF2B5EF4-FFF2-40B4-BE49-F238E27FC236}">
                <a16:creationId xmlns:a16="http://schemas.microsoft.com/office/drawing/2014/main" id="{C269DE18-BF92-F6F2-67E8-0DA7A21D2ECB}"/>
              </a:ext>
            </a:extLst>
          </p:cNvPr>
          <p:cNvSpPr>
            <a:spLocks noGrp="1"/>
          </p:cNvSpPr>
          <p:nvPr>
            <p:ph sz="quarter" idx="14"/>
          </p:nvPr>
        </p:nvSpPr>
        <p:spPr>
          <a:xfrm>
            <a:off x="2284414" y="3052305"/>
            <a:ext cx="9357896" cy="9469895"/>
          </a:xfrm>
          <a:solidFill>
            <a:schemeClr val="accent5"/>
          </a:solidFill>
        </p:spPr>
        <p:txBody>
          <a:bodyPr/>
          <a:lstStyle/>
          <a:p>
            <a:r>
              <a:rPr lang="en-GB" sz="3200" dirty="0">
                <a:solidFill>
                  <a:schemeClr val="accent6">
                    <a:lumMod val="50000"/>
                  </a:schemeClr>
                </a:solidFill>
              </a:rPr>
              <a:t>BNY Mellon </a:t>
            </a:r>
            <a:r>
              <a:rPr lang="en-GB" sz="3200" b="0" dirty="0">
                <a:solidFill>
                  <a:schemeClr val="accent6">
                    <a:lumMod val="50000"/>
                  </a:schemeClr>
                </a:solidFill>
              </a:rPr>
              <a:t>(financial institution)</a:t>
            </a:r>
          </a:p>
          <a:p>
            <a:pPr marL="571500" indent="-571500">
              <a:buFont typeface="Arial" panose="020B0604020202020204" pitchFamily="34" charset="0"/>
              <a:buChar char="•"/>
            </a:pPr>
            <a:r>
              <a:rPr lang="en-GB" sz="3200" b="0" dirty="0">
                <a:solidFill>
                  <a:srgbClr val="000000"/>
                </a:solidFill>
              </a:rPr>
              <a:t>Investment advisor (BNYMIA) told investors that its affiliate would conduct ESG quality reviews as part of investment research for funds</a:t>
            </a:r>
          </a:p>
          <a:p>
            <a:pPr marL="571500" indent="-571500">
              <a:buFont typeface="Arial" panose="020B0604020202020204" pitchFamily="34" charset="0"/>
              <a:buChar char="•"/>
            </a:pPr>
            <a:r>
              <a:rPr lang="en-GB" sz="3200" b="0" dirty="0">
                <a:solidFill>
                  <a:srgbClr val="000000"/>
                </a:solidFill>
              </a:rPr>
              <a:t>SEC alleged that not all investments made on behalf of the funds had undergone ESG reviews and BNYMIA did not tell clients that its affiliate was not required to conduct ESG reviews on all investments</a:t>
            </a:r>
          </a:p>
          <a:p>
            <a:pPr marL="571500" indent="-571500">
              <a:buFont typeface="Arial" panose="020B0604020202020204" pitchFamily="34" charset="0"/>
              <a:buChar char="•"/>
            </a:pPr>
            <a:r>
              <a:rPr lang="en-GB" sz="3200" b="0" dirty="0">
                <a:solidFill>
                  <a:srgbClr val="000000"/>
                </a:solidFill>
              </a:rPr>
              <a:t>SEC cease-and-desist order re misleading statements in prospectuses</a:t>
            </a:r>
          </a:p>
          <a:p>
            <a:pPr marL="571500" indent="-571500">
              <a:buFont typeface="Arial" panose="020B0604020202020204" pitchFamily="34" charset="0"/>
              <a:buChar char="•"/>
            </a:pPr>
            <a:r>
              <a:rPr lang="en-GB" sz="3200" b="0" dirty="0">
                <a:solidFill>
                  <a:srgbClr val="000000"/>
                </a:solidFill>
              </a:rPr>
              <a:t>Settlement (no admission/denial): BNYMIA agreed to a cease-and-desist order, a censure, USD 1.5 million penalty</a:t>
            </a:r>
          </a:p>
          <a:p>
            <a:pPr marL="571500" indent="-571500">
              <a:buFont typeface="Arial" panose="020B0604020202020204" pitchFamily="34" charset="0"/>
              <a:buChar char="•"/>
            </a:pPr>
            <a:endParaRPr lang="en-GB" sz="3600" b="0" dirty="0">
              <a:solidFill>
                <a:srgbClr val="000000"/>
              </a:solidFill>
            </a:endParaRPr>
          </a:p>
          <a:p>
            <a:pPr marL="571500" indent="-571500">
              <a:buFont typeface="Arial" panose="020B0604020202020204" pitchFamily="34" charset="0"/>
              <a:buChar char="•"/>
            </a:pPr>
            <a:endParaRPr lang="en-GB" sz="4000" b="0" dirty="0">
              <a:solidFill>
                <a:schemeClr val="accent6">
                  <a:lumMod val="50000"/>
                </a:schemeClr>
              </a:solidFill>
            </a:endParaRPr>
          </a:p>
        </p:txBody>
      </p:sp>
      <p:sp>
        <p:nvSpPr>
          <p:cNvPr id="8" name="Content Placeholder 4">
            <a:extLst>
              <a:ext uri="{FF2B5EF4-FFF2-40B4-BE49-F238E27FC236}">
                <a16:creationId xmlns:a16="http://schemas.microsoft.com/office/drawing/2014/main" id="{3EC68568-40B4-0CE6-A022-B4210E8534C0}"/>
              </a:ext>
            </a:extLst>
          </p:cNvPr>
          <p:cNvSpPr txBox="1">
            <a:spLocks/>
          </p:cNvSpPr>
          <p:nvPr/>
        </p:nvSpPr>
        <p:spPr>
          <a:xfrm>
            <a:off x="13258800" y="3015309"/>
            <a:ext cx="9835661" cy="9469895"/>
          </a:xfrm>
          <a:prstGeom prst="rect">
            <a:avLst/>
          </a:prstGeom>
          <a:solidFill>
            <a:schemeClr val="accent5"/>
          </a:solidFill>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GB" sz="3200" dirty="0">
                <a:solidFill>
                  <a:schemeClr val="accent6">
                    <a:lumMod val="50000"/>
                  </a:schemeClr>
                </a:solidFill>
              </a:rPr>
              <a:t>Vale </a:t>
            </a:r>
            <a:r>
              <a:rPr lang="en-GB" sz="3200" b="0" dirty="0">
                <a:solidFill>
                  <a:schemeClr val="accent6">
                    <a:lumMod val="50000"/>
                  </a:schemeClr>
                </a:solidFill>
              </a:rPr>
              <a:t>(mining company)</a:t>
            </a:r>
          </a:p>
          <a:p>
            <a:pPr marL="571500" indent="-571500">
              <a:buFont typeface="Arial" panose="020B0604020202020204" pitchFamily="34" charset="0"/>
              <a:buChar char="•"/>
            </a:pPr>
            <a:r>
              <a:rPr lang="en-GB" sz="3200" b="0" dirty="0">
                <a:solidFill>
                  <a:srgbClr val="000000"/>
                </a:solidFill>
              </a:rPr>
              <a:t>Following a m</a:t>
            </a:r>
            <a:r>
              <a:rPr kumimoji="0" lang="en-GB" sz="3200" b="0" i="0" u="none" strike="noStrike" kern="1200" cap="none" spc="0" normalizeH="0" baseline="0" noProof="0" dirty="0" err="1">
                <a:ln>
                  <a:noFill/>
                </a:ln>
                <a:solidFill>
                  <a:srgbClr val="000000"/>
                </a:solidFill>
                <a:effectLst/>
                <a:uLnTx/>
                <a:uFillTx/>
                <a:latin typeface="Helvetica Now Text" panose="020B0504030202020204" pitchFamily="34" charset="77"/>
                <a:ea typeface="+mn-ea"/>
                <a:cs typeface="+mn-cs"/>
              </a:rPr>
              <a:t>ining</a:t>
            </a:r>
            <a:r>
              <a:rPr kumimoji="0" lang="en-GB" sz="32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 disaster in November 2015, Vale made public statements committing to safety and sustainability</a:t>
            </a:r>
          </a:p>
          <a:p>
            <a:pPr marL="571500" indent="-571500">
              <a:buFont typeface="Arial" panose="020B0604020202020204" pitchFamily="34" charset="0"/>
              <a:buChar char="•"/>
            </a:pPr>
            <a:r>
              <a:rPr lang="en-GB" sz="3200" b="0" dirty="0">
                <a:solidFill>
                  <a:srgbClr val="000000"/>
                </a:solidFill>
              </a:rPr>
              <a:t>January 2019, another Vale dam collapsed, killing 270 and destroying local environment</a:t>
            </a:r>
          </a:p>
          <a:p>
            <a:pPr marL="571500" indent="-571500">
              <a:buFont typeface="Arial" panose="020B0604020202020204" pitchFamily="34" charset="0"/>
              <a:buChar char="•"/>
            </a:pPr>
            <a:r>
              <a:rPr lang="en-GB" sz="3200" b="0" dirty="0">
                <a:solidFill>
                  <a:srgbClr val="000000"/>
                </a:solidFill>
              </a:rPr>
              <a:t>SEC enforcement action in NY alleged Vale intentionally concealed the dam’s instability from investors and Brazilian authorities i.e. misleading sustainability reports, periodic filings, and other ESG disclosures</a:t>
            </a:r>
          </a:p>
          <a:p>
            <a:pPr marL="571500" indent="-571500">
              <a:buFont typeface="Arial" panose="020B0604020202020204" pitchFamily="34" charset="0"/>
              <a:buChar char="•"/>
            </a:pPr>
            <a:r>
              <a:rPr lang="en-GB" sz="3200" b="0" dirty="0">
                <a:solidFill>
                  <a:srgbClr val="000000"/>
                </a:solidFill>
              </a:rPr>
              <a:t>Settlement: civil penalty of USD 25 million and disgorgement and pre-judgment interest of USD 30.9 million</a:t>
            </a:r>
          </a:p>
          <a:p>
            <a:pPr marL="571500" indent="-571500">
              <a:buFont typeface="Arial" panose="020B0604020202020204" pitchFamily="34" charset="0"/>
              <a:buChar char="•"/>
            </a:pPr>
            <a:r>
              <a:rPr lang="en-GB" sz="3200" b="0" dirty="0">
                <a:solidFill>
                  <a:srgbClr val="000000"/>
                </a:solidFill>
              </a:rPr>
              <a:t>NB: Vale has ADRs traded on a US exchange but is domiciled &amp; operated outside the US</a:t>
            </a:r>
          </a:p>
        </p:txBody>
      </p:sp>
    </p:spTree>
    <p:extLst>
      <p:ext uri="{BB962C8B-B14F-4D97-AF65-F5344CB8AC3E}">
        <p14:creationId xmlns:p14="http://schemas.microsoft.com/office/powerpoint/2010/main" val="303704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A65E7-326C-C3A7-A080-BE18C69FC647}"/>
              </a:ext>
            </a:extLst>
          </p:cNvPr>
          <p:cNvSpPr>
            <a:spLocks noGrp="1"/>
          </p:cNvSpPr>
          <p:nvPr>
            <p:ph type="sldNum" sz="quarter" idx="12"/>
          </p:nvPr>
        </p:nvSpPr>
        <p:spPr/>
        <p:txBody>
          <a:bodyPr/>
          <a:lstStyle/>
          <a:p>
            <a:fld id="{91D568E7-61F5-D04E-995D-81EF41C01A2A}" type="slidenum">
              <a:rPr lang="en-GB" smtClean="0"/>
              <a:pPr/>
              <a:t>19</a:t>
            </a:fld>
            <a:endParaRPr lang="en-GB" dirty="0"/>
          </a:p>
        </p:txBody>
      </p:sp>
      <p:sp>
        <p:nvSpPr>
          <p:cNvPr id="3" name="Footer Placeholder 2">
            <a:extLst>
              <a:ext uri="{FF2B5EF4-FFF2-40B4-BE49-F238E27FC236}">
                <a16:creationId xmlns:a16="http://schemas.microsoft.com/office/drawing/2014/main" id="{E59CA194-5DFE-4537-4E6E-C8D20A335BD8}"/>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90CB4801-4AE0-4173-91FD-D3C6650F66AD}"/>
              </a:ext>
            </a:extLst>
          </p:cNvPr>
          <p:cNvSpPr>
            <a:spLocks noGrp="1"/>
          </p:cNvSpPr>
          <p:nvPr>
            <p:ph type="title"/>
          </p:nvPr>
        </p:nvSpPr>
        <p:spPr/>
        <p:txBody>
          <a:bodyPr/>
          <a:lstStyle/>
          <a:p>
            <a:r>
              <a:rPr lang="en-GB" dirty="0"/>
              <a:t>Claims trends – Corporate insolvencies and financial difficulties</a:t>
            </a:r>
          </a:p>
        </p:txBody>
      </p:sp>
      <p:sp>
        <p:nvSpPr>
          <p:cNvPr id="6" name="Content Placeholder 5">
            <a:extLst>
              <a:ext uri="{FF2B5EF4-FFF2-40B4-BE49-F238E27FC236}">
                <a16:creationId xmlns:a16="http://schemas.microsoft.com/office/drawing/2014/main" id="{F9FE350D-172A-339D-4E58-C876518DBC82}"/>
              </a:ext>
            </a:extLst>
          </p:cNvPr>
          <p:cNvSpPr>
            <a:spLocks noGrp="1"/>
          </p:cNvSpPr>
          <p:nvPr>
            <p:ph sz="quarter" idx="14"/>
          </p:nvPr>
        </p:nvSpPr>
        <p:spPr>
          <a:xfrm>
            <a:off x="2284413" y="3052305"/>
            <a:ext cx="11900510" cy="7091820"/>
          </a:xfrm>
          <a:solidFill>
            <a:schemeClr val="bg2"/>
          </a:solidFill>
          <a:ln w="76200">
            <a:solidFill>
              <a:schemeClr val="tx1"/>
            </a:solidFill>
          </a:ln>
        </p:spPr>
        <p:txBody>
          <a:bodyPr/>
          <a:lstStyle/>
          <a:p>
            <a:pPr lvl="2">
              <a:spcAft>
                <a:spcPts val="1200"/>
              </a:spcAft>
            </a:pPr>
            <a:r>
              <a:rPr lang="en-GB" sz="3200" b="1" dirty="0">
                <a:solidFill>
                  <a:schemeClr val="bg2">
                    <a:lumMod val="50000"/>
                  </a:schemeClr>
                </a:solidFill>
              </a:rPr>
              <a:t>KEY POINTS</a:t>
            </a:r>
            <a:r>
              <a:rPr lang="en-GB" sz="3200" dirty="0">
                <a:solidFill>
                  <a:schemeClr val="bg2">
                    <a:lumMod val="50000"/>
                  </a:schemeClr>
                </a:solidFill>
              </a:rPr>
              <a:t> </a:t>
            </a:r>
          </a:p>
          <a:p>
            <a:pPr lvl="3">
              <a:spcAft>
                <a:spcPts val="1200"/>
              </a:spcAft>
            </a:pPr>
            <a:r>
              <a:rPr lang="en-GB" sz="3200" dirty="0"/>
              <a:t>Insolvency litigation has </a:t>
            </a:r>
            <a:r>
              <a:rPr lang="en-GB" sz="3200" u="sng" dirty="0"/>
              <a:t>increased markedly</a:t>
            </a:r>
            <a:r>
              <a:rPr lang="en-GB" sz="3200" dirty="0"/>
              <a:t> over recent years</a:t>
            </a:r>
          </a:p>
          <a:p>
            <a:pPr lvl="3">
              <a:spcAft>
                <a:spcPts val="1200"/>
              </a:spcAft>
            </a:pPr>
            <a:r>
              <a:rPr lang="en-GB" sz="3200" dirty="0"/>
              <a:t>The Company is </a:t>
            </a:r>
            <a:r>
              <a:rPr lang="en-GB" sz="3200" u="sng" dirty="0"/>
              <a:t>not there </a:t>
            </a:r>
            <a:r>
              <a:rPr lang="en-GB" sz="3200" dirty="0"/>
              <a:t>to indemnify the director</a:t>
            </a:r>
          </a:p>
          <a:p>
            <a:pPr lvl="2">
              <a:spcBef>
                <a:spcPts val="1200"/>
              </a:spcBef>
            </a:pPr>
            <a:r>
              <a:rPr lang="en-GB" sz="3200" dirty="0"/>
              <a:t>Directors’ duties when company is in financial distress – </a:t>
            </a:r>
            <a:r>
              <a:rPr lang="en-GB" sz="3200" u="sng" dirty="0"/>
              <a:t>may shift</a:t>
            </a:r>
            <a:r>
              <a:rPr lang="en-GB" sz="3200" dirty="0"/>
              <a:t>, e.g. English law:</a:t>
            </a:r>
          </a:p>
          <a:p>
            <a:pPr lvl="3">
              <a:spcBef>
                <a:spcPts val="1200"/>
              </a:spcBef>
            </a:pPr>
            <a:r>
              <a:rPr lang="en-GB" sz="3200" dirty="0"/>
              <a:t>SHIFT from duty to promote the company’s success (i.e. to act in the interests of the members as a whole) to a duty to act in the interests of the company’s creditors</a:t>
            </a:r>
          </a:p>
          <a:p>
            <a:pPr lvl="3">
              <a:spcBef>
                <a:spcPts val="1200"/>
              </a:spcBef>
            </a:pPr>
            <a:r>
              <a:rPr lang="en-GB" sz="3200" i="1" dirty="0" err="1"/>
              <a:t>Sequana</a:t>
            </a:r>
            <a:r>
              <a:rPr lang="en-GB" sz="3200" dirty="0"/>
              <a:t> litigation</a:t>
            </a:r>
          </a:p>
        </p:txBody>
      </p:sp>
      <p:sp>
        <p:nvSpPr>
          <p:cNvPr id="7" name="Content Placeholder 5">
            <a:extLst>
              <a:ext uri="{FF2B5EF4-FFF2-40B4-BE49-F238E27FC236}">
                <a16:creationId xmlns:a16="http://schemas.microsoft.com/office/drawing/2014/main" id="{D4F392C8-85DF-E757-BD74-619EC64CE88B}"/>
              </a:ext>
            </a:extLst>
          </p:cNvPr>
          <p:cNvSpPr txBox="1">
            <a:spLocks/>
          </p:cNvSpPr>
          <p:nvPr/>
        </p:nvSpPr>
        <p:spPr>
          <a:xfrm>
            <a:off x="14504261" y="3052304"/>
            <a:ext cx="8716921" cy="9794351"/>
          </a:xfrm>
          <a:prstGeom prst="rect">
            <a:avLst/>
          </a:prstGeom>
          <a:solidFill>
            <a:schemeClr val="bg2"/>
          </a:solidFill>
          <a:ln w="76200">
            <a:solidFill>
              <a:schemeClr val="tx1"/>
            </a:solidFill>
          </a:ln>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2">
              <a:spcBef>
                <a:spcPts val="1200"/>
              </a:spcBef>
            </a:pPr>
            <a:r>
              <a:rPr lang="en-GB" sz="3200" b="1" dirty="0">
                <a:solidFill>
                  <a:schemeClr val="accent6">
                    <a:lumMod val="50000"/>
                  </a:schemeClr>
                </a:solidFill>
              </a:rPr>
              <a:t>WHO?</a:t>
            </a:r>
          </a:p>
          <a:p>
            <a:pPr lvl="3">
              <a:spcBef>
                <a:spcPts val="600"/>
              </a:spcBef>
            </a:pPr>
            <a:r>
              <a:rPr lang="en-GB" sz="3200" dirty="0"/>
              <a:t>Insolvency practitioners</a:t>
            </a:r>
          </a:p>
          <a:p>
            <a:pPr lvl="3">
              <a:spcBef>
                <a:spcPts val="600"/>
              </a:spcBef>
            </a:pPr>
            <a:r>
              <a:rPr lang="en-GB" sz="3200" dirty="0"/>
              <a:t>Creditors</a:t>
            </a:r>
          </a:p>
          <a:p>
            <a:pPr lvl="3">
              <a:spcBef>
                <a:spcPts val="600"/>
              </a:spcBef>
            </a:pPr>
            <a:r>
              <a:rPr lang="en-GB" sz="3200" dirty="0"/>
              <a:t>Shareholders</a:t>
            </a:r>
          </a:p>
          <a:p>
            <a:pPr lvl="3">
              <a:spcBef>
                <a:spcPts val="600"/>
              </a:spcBef>
            </a:pPr>
            <a:r>
              <a:rPr lang="en-GB" sz="3200" dirty="0"/>
              <a:t>Regulatory investigations, enforcement and director disqualification</a:t>
            </a:r>
          </a:p>
          <a:p>
            <a:pPr lvl="2">
              <a:spcBef>
                <a:spcPts val="3000"/>
              </a:spcBef>
            </a:pPr>
            <a:r>
              <a:rPr lang="en-GB" sz="3200" b="1" dirty="0">
                <a:solidFill>
                  <a:schemeClr val="accent6">
                    <a:lumMod val="50000"/>
                  </a:schemeClr>
                </a:solidFill>
              </a:rPr>
              <a:t>WHY?</a:t>
            </a:r>
          </a:p>
          <a:p>
            <a:pPr lvl="3">
              <a:spcBef>
                <a:spcPts val="600"/>
              </a:spcBef>
            </a:pPr>
            <a:r>
              <a:rPr lang="en-GB" sz="3200" dirty="0"/>
              <a:t>Withdrawal of government support</a:t>
            </a:r>
          </a:p>
          <a:p>
            <a:pPr lvl="3">
              <a:spcBef>
                <a:spcPts val="600"/>
              </a:spcBef>
            </a:pPr>
            <a:r>
              <a:rPr lang="en-GB" sz="3200" dirty="0"/>
              <a:t>Macro-economic headwinds</a:t>
            </a:r>
          </a:p>
          <a:p>
            <a:pPr lvl="3">
              <a:spcBef>
                <a:spcPts val="600"/>
              </a:spcBef>
            </a:pPr>
            <a:r>
              <a:rPr lang="en-GB" sz="3200" dirty="0"/>
              <a:t>Increasingly aggressive, and well-funded, creditors</a:t>
            </a:r>
          </a:p>
          <a:p>
            <a:pPr lvl="3">
              <a:spcBef>
                <a:spcPts val="600"/>
              </a:spcBef>
            </a:pPr>
            <a:r>
              <a:rPr lang="en-GB" sz="3200" dirty="0"/>
              <a:t>Increasing focus on directors’ conduct once the “dust has settled”</a:t>
            </a:r>
          </a:p>
        </p:txBody>
      </p:sp>
      <p:sp>
        <p:nvSpPr>
          <p:cNvPr id="9" name="Content Placeholder 5">
            <a:extLst>
              <a:ext uri="{FF2B5EF4-FFF2-40B4-BE49-F238E27FC236}">
                <a16:creationId xmlns:a16="http://schemas.microsoft.com/office/drawing/2014/main" id="{2FE8FCCF-7F30-2A9F-41E6-02D6782BBDDB}"/>
              </a:ext>
            </a:extLst>
          </p:cNvPr>
          <p:cNvSpPr txBox="1">
            <a:spLocks/>
          </p:cNvSpPr>
          <p:nvPr/>
        </p:nvSpPr>
        <p:spPr>
          <a:xfrm>
            <a:off x="2282000" y="10619495"/>
            <a:ext cx="11902923" cy="2227161"/>
          </a:xfrm>
          <a:prstGeom prst="rect">
            <a:avLst/>
          </a:prstGeom>
          <a:solidFill>
            <a:schemeClr val="bg2"/>
          </a:solidFill>
          <a:ln w="76200">
            <a:solidFill>
              <a:schemeClr val="tx1"/>
            </a:solidFill>
          </a:ln>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2">
              <a:spcAft>
                <a:spcPts val="1200"/>
              </a:spcAft>
            </a:pPr>
            <a:r>
              <a:rPr lang="en-GB" sz="3200" b="1" dirty="0">
                <a:solidFill>
                  <a:schemeClr val="bg2">
                    <a:lumMod val="50000"/>
                  </a:schemeClr>
                </a:solidFill>
              </a:rPr>
              <a:t>The banking sector – some high profile examples</a:t>
            </a:r>
          </a:p>
          <a:p>
            <a:pPr lvl="3">
              <a:spcAft>
                <a:spcPts val="1200"/>
              </a:spcAft>
            </a:pPr>
            <a:r>
              <a:rPr lang="en-GB" sz="3200" b="1" dirty="0"/>
              <a:t>SVB</a:t>
            </a:r>
            <a:r>
              <a:rPr lang="en-GB" sz="3200" dirty="0"/>
              <a:t> and </a:t>
            </a:r>
            <a:r>
              <a:rPr lang="en-GB" sz="3200" b="1" dirty="0"/>
              <a:t>Signature Bank</a:t>
            </a:r>
          </a:p>
          <a:p>
            <a:pPr lvl="3">
              <a:spcAft>
                <a:spcPts val="1200"/>
              </a:spcAft>
            </a:pPr>
            <a:r>
              <a:rPr lang="en-GB" sz="3200" b="1" dirty="0"/>
              <a:t>Credit Suisse </a:t>
            </a:r>
          </a:p>
        </p:txBody>
      </p:sp>
    </p:spTree>
    <p:extLst>
      <p:ext uri="{BB962C8B-B14F-4D97-AF65-F5344CB8AC3E}">
        <p14:creationId xmlns:p14="http://schemas.microsoft.com/office/powerpoint/2010/main" val="202226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5D95B8-7E00-949C-AEFF-365F94085384}"/>
              </a:ext>
            </a:extLst>
          </p:cNvPr>
          <p:cNvSpPr>
            <a:spLocks noGrp="1"/>
          </p:cNvSpPr>
          <p:nvPr>
            <p:ph type="ftr" sz="quarter" idx="3"/>
          </p:nvPr>
        </p:nvSpPr>
        <p:spPr/>
        <p:txBody>
          <a:bodyPr/>
          <a:lstStyle/>
          <a:p>
            <a:r>
              <a:rPr lang="en-GB"/>
              <a:t>Legal Copy Helvetica Regular 8/9.6 Black</a:t>
            </a:r>
            <a:endParaRPr lang="en-GB" dirty="0"/>
          </a:p>
        </p:txBody>
      </p:sp>
      <p:pic>
        <p:nvPicPr>
          <p:cNvPr id="16" name="Picture Placeholder 15" descr="A person smiling at the camera&#10;&#10;Description automatically generated">
            <a:extLst>
              <a:ext uri="{FF2B5EF4-FFF2-40B4-BE49-F238E27FC236}">
                <a16:creationId xmlns:a16="http://schemas.microsoft.com/office/drawing/2014/main" id="{D9608158-A69C-2AF9-46A6-445D31583E15}"/>
              </a:ext>
            </a:extLst>
          </p:cNvPr>
          <p:cNvPicPr>
            <a:picLocks noGrp="1" noChangeAspect="1"/>
          </p:cNvPicPr>
          <p:nvPr>
            <p:ph type="pic" sz="quarter" idx="14"/>
          </p:nvPr>
        </p:nvPicPr>
        <p:blipFill>
          <a:blip r:embed="rId2"/>
          <a:srcRect l="21204" r="21204"/>
          <a:stretch>
            <a:fillRect/>
          </a:stretch>
        </p:blipFill>
        <p:spPr/>
      </p:pic>
      <p:sp>
        <p:nvSpPr>
          <p:cNvPr id="8" name="Text Placeholder 7">
            <a:extLst>
              <a:ext uri="{FF2B5EF4-FFF2-40B4-BE49-F238E27FC236}">
                <a16:creationId xmlns:a16="http://schemas.microsoft.com/office/drawing/2014/main" id="{4014B686-FE0A-3074-C419-BB071FA22F9E}"/>
              </a:ext>
            </a:extLst>
          </p:cNvPr>
          <p:cNvSpPr>
            <a:spLocks noGrp="1"/>
          </p:cNvSpPr>
          <p:nvPr>
            <p:ph type="body" sz="quarter" idx="15"/>
          </p:nvPr>
        </p:nvSpPr>
        <p:spPr/>
        <p:txBody>
          <a:bodyPr/>
          <a:lstStyle/>
          <a:p>
            <a:r>
              <a:rPr lang="en-US" sz="2400" b="1" dirty="0">
                <a:solidFill>
                  <a:srgbClr val="000000"/>
                </a:solidFill>
                <a:effectLst/>
                <a:latin typeface="Arial" panose="020B0604020202020204" pitchFamily="34" charset="0"/>
                <a:ea typeface="Calibri" panose="020F0502020204030204" pitchFamily="34" charset="0"/>
              </a:rPr>
              <a:t>Solveig Dalseg</a:t>
            </a:r>
            <a:endParaRPr lang="nb-NO" sz="2400" dirty="0">
              <a:effectLst/>
              <a:latin typeface="Calibri" panose="020F0502020204030204" pitchFamily="34" charset="0"/>
              <a:ea typeface="Calibri" panose="020F0502020204030204" pitchFamily="34" charset="0"/>
            </a:endParaRPr>
          </a:p>
          <a:p>
            <a:r>
              <a:rPr lang="en-US" sz="2000" dirty="0">
                <a:solidFill>
                  <a:srgbClr val="5D6D78"/>
                </a:solidFill>
                <a:effectLst/>
                <a:latin typeface="Arial" panose="020B0604020202020204" pitchFamily="34" charset="0"/>
                <a:ea typeface="Calibri" panose="020F0502020204030204" pitchFamily="34" charset="0"/>
              </a:rPr>
              <a:t>Head of Financial Lines, Nordic Broking Centre</a:t>
            </a:r>
            <a:endParaRPr lang="nb-NO" sz="3600" dirty="0">
              <a:effectLst/>
              <a:latin typeface="Calibri" panose="020F0502020204030204" pitchFamily="34" charset="0"/>
              <a:ea typeface="Calibri" panose="020F0502020204030204" pitchFamily="34" charset="0"/>
            </a:endParaRPr>
          </a:p>
          <a:p>
            <a:r>
              <a:rPr lang="en-US" sz="3600" dirty="0">
                <a:solidFill>
                  <a:srgbClr val="1F497D"/>
                </a:solidFill>
                <a:effectLst/>
                <a:latin typeface="Arial" panose="020B0604020202020204" pitchFamily="34" charset="0"/>
                <a:ea typeface="Calibri" panose="020F0502020204030204" pitchFamily="34" charset="0"/>
              </a:rPr>
              <a:t> </a:t>
            </a:r>
            <a:endParaRPr lang="nb-NO" sz="3600" dirty="0">
              <a:effectLst/>
              <a:latin typeface="Calibri" panose="020F0502020204030204" pitchFamily="34" charset="0"/>
              <a:ea typeface="Calibri" panose="020F0502020204030204" pitchFamily="34" charset="0"/>
            </a:endParaRPr>
          </a:p>
          <a:p>
            <a:r>
              <a:rPr lang="en-US" sz="2000" u="sng" dirty="0">
                <a:solidFill>
                  <a:srgbClr val="0563C1"/>
                </a:solidFill>
                <a:effectLst/>
                <a:latin typeface="Arial" panose="020B0604020202020204" pitchFamily="34" charset="0"/>
                <a:ea typeface="Calibri" panose="020F0502020204030204" pitchFamily="34" charset="0"/>
                <a:hlinkClick r:id="rId3"/>
              </a:rPr>
              <a:t>solveig.dalseg@aon.no</a:t>
            </a:r>
            <a:endParaRPr lang="nb-NO" sz="3600" dirty="0">
              <a:effectLst/>
              <a:latin typeface="Calibri" panose="020F0502020204030204" pitchFamily="34" charset="0"/>
              <a:ea typeface="Calibri" panose="020F0502020204030204" pitchFamily="34" charset="0"/>
            </a:endParaRPr>
          </a:p>
          <a:p>
            <a:r>
              <a:rPr lang="en-US" sz="2000" dirty="0">
                <a:solidFill>
                  <a:srgbClr val="000000"/>
                </a:solidFill>
                <a:effectLst/>
                <a:latin typeface="Arial" panose="020B0604020202020204" pitchFamily="34" charset="0"/>
                <a:ea typeface="Calibri" panose="020F0502020204030204" pitchFamily="34" charset="0"/>
              </a:rPr>
              <a:t>+47 45 86 99 65</a:t>
            </a:r>
            <a:endParaRPr lang="nb-NO" sz="3600" dirty="0">
              <a:effectLst/>
              <a:latin typeface="Calibri" panose="020F0502020204030204" pitchFamily="34" charset="0"/>
              <a:ea typeface="Calibri" panose="020F0502020204030204" pitchFamily="34" charset="0"/>
            </a:endParaRPr>
          </a:p>
          <a:p>
            <a:endParaRPr lang="nb-NO" sz="2000" b="0" dirty="0"/>
          </a:p>
        </p:txBody>
      </p:sp>
      <p:pic>
        <p:nvPicPr>
          <p:cNvPr id="18" name="Picture Placeholder 17" descr="A person in a suit and tie&#10;&#10;Description automatically generated">
            <a:extLst>
              <a:ext uri="{FF2B5EF4-FFF2-40B4-BE49-F238E27FC236}">
                <a16:creationId xmlns:a16="http://schemas.microsoft.com/office/drawing/2014/main" id="{1451B81E-EEE4-67B3-E0BE-1FCA3DA5ECD0}"/>
              </a:ext>
            </a:extLst>
          </p:cNvPr>
          <p:cNvPicPr>
            <a:picLocks noGrp="1" noChangeAspect="1"/>
          </p:cNvPicPr>
          <p:nvPr>
            <p:ph type="pic" sz="quarter" idx="16"/>
          </p:nvPr>
        </p:nvPicPr>
        <p:blipFill>
          <a:blip r:embed="rId4"/>
          <a:srcRect l="20295" r="20295"/>
          <a:stretch>
            <a:fillRect/>
          </a:stretch>
        </p:blipFill>
        <p:spPr/>
      </p:pic>
      <p:sp>
        <p:nvSpPr>
          <p:cNvPr id="10" name="Text Placeholder 9">
            <a:extLst>
              <a:ext uri="{FF2B5EF4-FFF2-40B4-BE49-F238E27FC236}">
                <a16:creationId xmlns:a16="http://schemas.microsoft.com/office/drawing/2014/main" id="{AB1F8794-6289-BBF5-E820-CF8DAD63D976}"/>
              </a:ext>
            </a:extLst>
          </p:cNvPr>
          <p:cNvSpPr>
            <a:spLocks noGrp="1"/>
          </p:cNvSpPr>
          <p:nvPr>
            <p:ph type="body" sz="quarter" idx="17"/>
          </p:nvPr>
        </p:nvSpPr>
        <p:spPr/>
        <p:txBody>
          <a:bodyPr/>
          <a:lstStyle/>
          <a:p>
            <a:r>
              <a:rPr lang="en-US" sz="2400" b="1" dirty="0">
                <a:solidFill>
                  <a:srgbClr val="000000"/>
                </a:solidFill>
                <a:effectLst/>
                <a:latin typeface="Arial" panose="020B0604020202020204" pitchFamily="34" charset="0"/>
                <a:ea typeface="Calibri" panose="020F0502020204030204" pitchFamily="34" charset="0"/>
              </a:rPr>
              <a:t>Aksel </a:t>
            </a:r>
            <a:r>
              <a:rPr lang="en-GB" sz="2400" b="1" dirty="0">
                <a:solidFill>
                  <a:srgbClr val="000000"/>
                </a:solidFill>
                <a:effectLst/>
                <a:latin typeface="Arial" panose="020B0604020202020204" pitchFamily="34" charset="0"/>
                <a:ea typeface="Calibri" panose="020F0502020204030204" pitchFamily="34" charset="0"/>
              </a:rPr>
              <a:t>Wilhelm Jebsen</a:t>
            </a:r>
            <a:endParaRPr lang="nb-NO" sz="2400" dirty="0">
              <a:effectLst/>
              <a:latin typeface="Calibri" panose="020F0502020204030204" pitchFamily="34" charset="0"/>
              <a:ea typeface="Calibri" panose="020F0502020204030204" pitchFamily="34" charset="0"/>
            </a:endParaRPr>
          </a:p>
          <a:p>
            <a:r>
              <a:rPr lang="en-GB" sz="2000" dirty="0">
                <a:solidFill>
                  <a:srgbClr val="5D6D78"/>
                </a:solidFill>
                <a:effectLst/>
                <a:latin typeface="Arial" panose="020B0604020202020204" pitchFamily="34" charset="0"/>
                <a:ea typeface="Calibri" panose="020F0502020204030204" pitchFamily="34" charset="0"/>
              </a:rPr>
              <a:t>Project Manager/Attorney at Law MNA</a:t>
            </a:r>
          </a:p>
          <a:p>
            <a:r>
              <a:rPr lang="en-GB" sz="2000" dirty="0">
                <a:solidFill>
                  <a:srgbClr val="5D6D78"/>
                </a:solidFill>
                <a:latin typeface="Arial" panose="020B0604020202020204" pitchFamily="34" charset="0"/>
                <a:ea typeface="Calibri" panose="020F0502020204030204" pitchFamily="34" charset="0"/>
              </a:rPr>
              <a:t>Aon M&amp;A and Transaction Solutions</a:t>
            </a:r>
            <a:endParaRPr lang="nb-NO" sz="3600" dirty="0">
              <a:effectLst/>
              <a:latin typeface="Calibri" panose="020F0502020204030204" pitchFamily="34" charset="0"/>
              <a:ea typeface="Calibri" panose="020F0502020204030204" pitchFamily="34" charset="0"/>
            </a:endParaRPr>
          </a:p>
          <a:p>
            <a:endParaRPr lang="en-US" sz="2000" u="sng" dirty="0">
              <a:solidFill>
                <a:srgbClr val="0563C1"/>
              </a:solidFill>
              <a:latin typeface="Arial" panose="020B0604020202020204" pitchFamily="34" charset="0"/>
              <a:ea typeface="Calibri" panose="020F0502020204030204" pitchFamily="34" charset="0"/>
              <a:hlinkClick r:id="rId5"/>
            </a:endParaRPr>
          </a:p>
          <a:p>
            <a:r>
              <a:rPr lang="en-US" sz="2000" u="sng" dirty="0">
                <a:solidFill>
                  <a:srgbClr val="0563C1"/>
                </a:solidFill>
                <a:effectLst/>
                <a:latin typeface="Arial" panose="020B0604020202020204" pitchFamily="34" charset="0"/>
                <a:ea typeface="Calibri" panose="020F0502020204030204" pitchFamily="34" charset="0"/>
                <a:hlinkClick r:id="rId5"/>
              </a:rPr>
              <a:t>aksel.wilhelm.jebsen@aon.no</a:t>
            </a:r>
            <a:r>
              <a:rPr lang="nb-NO" sz="2000" dirty="0">
                <a:effectLst/>
                <a:latin typeface="Arial" panose="020B0604020202020204" pitchFamily="34" charset="0"/>
                <a:ea typeface="Calibri" panose="020F0502020204030204" pitchFamily="34" charset="0"/>
              </a:rPr>
              <a:t> </a:t>
            </a:r>
            <a:endParaRPr lang="nb-NO" sz="3600" dirty="0">
              <a:effectLst/>
              <a:latin typeface="Calibri" panose="020F0502020204030204" pitchFamily="34" charset="0"/>
              <a:ea typeface="Calibri" panose="020F0502020204030204" pitchFamily="34" charset="0"/>
            </a:endParaRPr>
          </a:p>
          <a:p>
            <a:r>
              <a:rPr lang="en-US" sz="2000" dirty="0">
                <a:effectLst/>
                <a:latin typeface="Arial" panose="020B0604020202020204" pitchFamily="34" charset="0"/>
                <a:ea typeface="Calibri" panose="020F0502020204030204" pitchFamily="34" charset="0"/>
              </a:rPr>
              <a:t>+47 98 66 78 67</a:t>
            </a:r>
            <a:endParaRPr lang="nb-NO" sz="3600" dirty="0">
              <a:effectLst/>
              <a:latin typeface="Calibri" panose="020F0502020204030204" pitchFamily="34" charset="0"/>
              <a:ea typeface="Calibri" panose="020F0502020204030204" pitchFamily="34" charset="0"/>
            </a:endParaRPr>
          </a:p>
          <a:p>
            <a:endParaRPr lang="nb-NO" sz="2000" dirty="0"/>
          </a:p>
        </p:txBody>
      </p:sp>
      <p:pic>
        <p:nvPicPr>
          <p:cNvPr id="4" name="Picture Placeholder 3" descr="A person in a suit and tie&#10;&#10;Description automatically generated">
            <a:extLst>
              <a:ext uri="{FF2B5EF4-FFF2-40B4-BE49-F238E27FC236}">
                <a16:creationId xmlns:a16="http://schemas.microsoft.com/office/drawing/2014/main" id="{A3BEE56C-26A3-6A41-4CC8-49DFAC2DB0C1}"/>
              </a:ext>
            </a:extLst>
          </p:cNvPr>
          <p:cNvPicPr>
            <a:picLocks noGrp="1" noChangeAspect="1"/>
          </p:cNvPicPr>
          <p:nvPr>
            <p:ph type="pic" sz="quarter" idx="18"/>
          </p:nvPr>
        </p:nvPicPr>
        <p:blipFill>
          <a:blip r:embed="rId6"/>
          <a:srcRect t="6122" b="6122"/>
          <a:stretch>
            <a:fillRect/>
          </a:stretch>
        </p:blipFill>
        <p:spPr>
          <a:xfrm>
            <a:off x="12946968" y="3545885"/>
            <a:ext cx="3449888" cy="4192640"/>
          </a:xfrm>
        </p:spPr>
      </p:pic>
      <p:sp>
        <p:nvSpPr>
          <p:cNvPr id="12" name="Text Placeholder 11">
            <a:extLst>
              <a:ext uri="{FF2B5EF4-FFF2-40B4-BE49-F238E27FC236}">
                <a16:creationId xmlns:a16="http://schemas.microsoft.com/office/drawing/2014/main" id="{9677EFE5-022B-414C-1981-5ED6DADCEA9A}"/>
              </a:ext>
            </a:extLst>
          </p:cNvPr>
          <p:cNvSpPr>
            <a:spLocks noGrp="1"/>
          </p:cNvSpPr>
          <p:nvPr>
            <p:ph type="body" sz="quarter" idx="19"/>
          </p:nvPr>
        </p:nvSpPr>
        <p:spPr>
          <a:xfrm>
            <a:off x="12928210" y="8003904"/>
            <a:ext cx="3812344" cy="2968896"/>
          </a:xfrm>
        </p:spPr>
        <p:txBody>
          <a:bodyPr/>
          <a:lstStyle/>
          <a:p>
            <a:r>
              <a:rPr lang="en-GB" sz="2400" b="1" dirty="0">
                <a:effectLst/>
                <a:latin typeface="Arial" panose="020B0604020202020204" pitchFamily="34" charset="0"/>
                <a:ea typeface="Calibri" panose="020F0502020204030204" pitchFamily="34" charset="0"/>
              </a:rPr>
              <a:t>James Whitaker</a:t>
            </a:r>
            <a:endParaRPr lang="nb-NO" sz="2400" dirty="0">
              <a:effectLst/>
              <a:latin typeface="Calibri" panose="020F0502020204030204" pitchFamily="34" charset="0"/>
              <a:ea typeface="Calibri" panose="020F0502020204030204" pitchFamily="34" charset="0"/>
            </a:endParaRPr>
          </a:p>
          <a:p>
            <a:r>
              <a:rPr lang="en-GB" sz="2000" dirty="0">
                <a:solidFill>
                  <a:schemeClr val="tx1">
                    <a:lumMod val="65000"/>
                    <a:lumOff val="35000"/>
                  </a:schemeClr>
                </a:solidFill>
                <a:effectLst/>
                <a:latin typeface="+mj-lt"/>
                <a:ea typeface="Calibri" panose="020F0502020204030204" pitchFamily="34" charset="0"/>
              </a:rPr>
              <a:t>Head of Financial Lines Coverage</a:t>
            </a:r>
            <a:endParaRPr lang="nb-NO" sz="2000" dirty="0">
              <a:solidFill>
                <a:schemeClr val="tx1">
                  <a:lumMod val="65000"/>
                  <a:lumOff val="35000"/>
                </a:schemeClr>
              </a:solidFill>
              <a:effectLst/>
              <a:latin typeface="+mj-lt"/>
              <a:ea typeface="Calibri" panose="020F0502020204030204" pitchFamily="34" charset="0"/>
            </a:endParaRPr>
          </a:p>
          <a:p>
            <a:r>
              <a:rPr lang="en-GB" sz="2000" dirty="0">
                <a:solidFill>
                  <a:schemeClr val="tx1">
                    <a:lumMod val="65000"/>
                    <a:lumOff val="35000"/>
                  </a:schemeClr>
                </a:solidFill>
                <a:effectLst/>
                <a:latin typeface="+mj-lt"/>
                <a:ea typeface="Calibri" panose="020F0502020204030204" pitchFamily="34" charset="0"/>
              </a:rPr>
              <a:t>Global Broking Centre and UK Commercial Risk</a:t>
            </a:r>
          </a:p>
          <a:p>
            <a:r>
              <a:rPr lang="en-US" sz="2000" u="sng" dirty="0">
                <a:solidFill>
                  <a:srgbClr val="0563C1"/>
                </a:solidFill>
                <a:latin typeface="Arial" panose="020B0604020202020204" pitchFamily="34" charset="0"/>
                <a:ea typeface="Calibri" panose="020F0502020204030204" pitchFamily="34" charset="0"/>
                <a:hlinkClick r:id="rId7"/>
              </a:rPr>
              <a:t>james.whitaker@aon.co.uk</a:t>
            </a:r>
            <a:r>
              <a:rPr lang="en-US" sz="2000" u="sng" dirty="0">
                <a:solidFill>
                  <a:srgbClr val="0563C1"/>
                </a:solidFill>
                <a:latin typeface="Arial" panose="020B0604020202020204" pitchFamily="34" charset="0"/>
                <a:ea typeface="Calibri" panose="020F0502020204030204" pitchFamily="34" charset="0"/>
              </a:rPr>
              <a:t> </a:t>
            </a:r>
            <a:endParaRPr lang="en-GB" sz="2000" dirty="0">
              <a:solidFill>
                <a:schemeClr val="tx1">
                  <a:lumMod val="65000"/>
                  <a:lumOff val="35000"/>
                </a:schemeClr>
              </a:solidFill>
              <a:latin typeface="+mj-lt"/>
              <a:ea typeface="Calibri" panose="020F0502020204030204" pitchFamily="34" charset="0"/>
            </a:endParaRPr>
          </a:p>
          <a:p>
            <a:r>
              <a:rPr lang="en-GB" sz="1800" dirty="0">
                <a:effectLst/>
                <a:latin typeface="Arial" panose="020B0604020202020204" pitchFamily="34" charset="0"/>
                <a:ea typeface="Calibri" panose="020F0502020204030204" pitchFamily="34" charset="0"/>
              </a:rPr>
              <a:t>+44 (0)7407 876 092</a:t>
            </a:r>
            <a:endParaRPr lang="nb-NO" sz="1800" dirty="0">
              <a:effectLst/>
              <a:latin typeface="Calibri" panose="020F0502020204030204" pitchFamily="34" charset="0"/>
              <a:ea typeface="Calibri" panose="020F0502020204030204" pitchFamily="34" charset="0"/>
            </a:endParaRPr>
          </a:p>
          <a:p>
            <a:endParaRPr lang="nb-NO" sz="2000" dirty="0">
              <a:solidFill>
                <a:schemeClr val="tx1">
                  <a:lumMod val="65000"/>
                  <a:lumOff val="35000"/>
                </a:schemeClr>
              </a:solidFill>
              <a:effectLst/>
              <a:latin typeface="+mj-lt"/>
              <a:ea typeface="Calibri" panose="020F0502020204030204" pitchFamily="34" charset="0"/>
            </a:endParaRPr>
          </a:p>
          <a:p>
            <a:endParaRPr lang="nb-NO" dirty="0"/>
          </a:p>
        </p:txBody>
      </p:sp>
      <p:sp>
        <p:nvSpPr>
          <p:cNvPr id="5" name="Title 4">
            <a:extLst>
              <a:ext uri="{FF2B5EF4-FFF2-40B4-BE49-F238E27FC236}">
                <a16:creationId xmlns:a16="http://schemas.microsoft.com/office/drawing/2014/main" id="{D4837770-DD48-7720-E8F2-97D64B7BAD21}"/>
              </a:ext>
            </a:extLst>
          </p:cNvPr>
          <p:cNvSpPr>
            <a:spLocks noGrp="1"/>
          </p:cNvSpPr>
          <p:nvPr>
            <p:ph type="title"/>
          </p:nvPr>
        </p:nvSpPr>
        <p:spPr/>
        <p:txBody>
          <a:bodyPr/>
          <a:lstStyle/>
          <a:p>
            <a:pPr algn="ctr"/>
            <a:r>
              <a:rPr lang="nb-NO" dirty="0" err="1"/>
              <a:t>Presenters</a:t>
            </a:r>
            <a:endParaRPr lang="nb-NO" dirty="0"/>
          </a:p>
        </p:txBody>
      </p:sp>
    </p:spTree>
    <p:extLst>
      <p:ext uri="{BB962C8B-B14F-4D97-AF65-F5344CB8AC3E}">
        <p14:creationId xmlns:p14="http://schemas.microsoft.com/office/powerpoint/2010/main" val="1375125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20C54-A27F-E5FC-5BA5-137C0EE18DFE}"/>
              </a:ext>
            </a:extLst>
          </p:cNvPr>
          <p:cNvSpPr>
            <a:spLocks noGrp="1"/>
          </p:cNvSpPr>
          <p:nvPr>
            <p:ph type="sldNum" sz="quarter" idx="12"/>
          </p:nvPr>
        </p:nvSpPr>
        <p:spPr/>
        <p:txBody>
          <a:bodyPr/>
          <a:lstStyle/>
          <a:p>
            <a:fld id="{91D568E7-61F5-D04E-995D-81EF41C01A2A}" type="slidenum">
              <a:rPr lang="en-GB" smtClean="0"/>
              <a:pPr/>
              <a:t>20</a:t>
            </a:fld>
            <a:endParaRPr lang="en-GB" dirty="0"/>
          </a:p>
        </p:txBody>
      </p:sp>
      <p:sp>
        <p:nvSpPr>
          <p:cNvPr id="3" name="Footer Placeholder 2">
            <a:extLst>
              <a:ext uri="{FF2B5EF4-FFF2-40B4-BE49-F238E27FC236}">
                <a16:creationId xmlns:a16="http://schemas.microsoft.com/office/drawing/2014/main" id="{908D87B9-28A1-B4F2-2B0A-059EFF879681}"/>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AFD2ED6E-C524-CDAF-D189-CE42727B6B65}"/>
              </a:ext>
            </a:extLst>
          </p:cNvPr>
          <p:cNvSpPr>
            <a:spLocks noGrp="1"/>
          </p:cNvSpPr>
          <p:nvPr>
            <p:ph type="title"/>
          </p:nvPr>
        </p:nvSpPr>
        <p:spPr/>
        <p:txBody>
          <a:bodyPr/>
          <a:lstStyle/>
          <a:p>
            <a:r>
              <a:rPr lang="en-GB" dirty="0"/>
              <a:t>D&amp;O insurance and ESG exposures</a:t>
            </a:r>
          </a:p>
        </p:txBody>
      </p:sp>
      <p:sp>
        <p:nvSpPr>
          <p:cNvPr id="7" name="Content Placeholder 5">
            <a:extLst>
              <a:ext uri="{FF2B5EF4-FFF2-40B4-BE49-F238E27FC236}">
                <a16:creationId xmlns:a16="http://schemas.microsoft.com/office/drawing/2014/main" id="{D93232F8-A912-3608-0952-01DCCD57EA2A}"/>
              </a:ext>
            </a:extLst>
          </p:cNvPr>
          <p:cNvSpPr>
            <a:spLocks noGrp="1"/>
          </p:cNvSpPr>
          <p:nvPr>
            <p:ph sz="quarter" idx="14"/>
          </p:nvPr>
        </p:nvSpPr>
        <p:spPr>
          <a:xfrm>
            <a:off x="2284413" y="3124200"/>
            <a:ext cx="21334412" cy="8551985"/>
          </a:xfrm>
        </p:spPr>
        <p:txBody>
          <a:bodyPr/>
          <a:lstStyle/>
          <a:p>
            <a:pPr lvl="3">
              <a:spcAft>
                <a:spcPts val="1800"/>
              </a:spcAft>
              <a:buFont typeface="Arial" panose="020B0604020202020204" pitchFamily="34" charset="0"/>
              <a:buChar char="•"/>
            </a:pPr>
            <a:r>
              <a:rPr lang="en-GB" sz="3200" b="1" dirty="0"/>
              <a:t>Most claims </a:t>
            </a:r>
            <a:r>
              <a:rPr lang="en-GB" sz="3200" dirty="0"/>
              <a:t>or </a:t>
            </a:r>
            <a:r>
              <a:rPr lang="en-GB" sz="3200" b="1" dirty="0"/>
              <a:t>enforcement actions </a:t>
            </a:r>
            <a:r>
              <a:rPr lang="en-GB" sz="3200" dirty="0"/>
              <a:t>have potential to impact a D&amp;O policy.</a:t>
            </a:r>
          </a:p>
          <a:p>
            <a:pPr lvl="3">
              <a:spcAft>
                <a:spcPts val="1800"/>
              </a:spcAft>
              <a:buFont typeface="Arial" panose="020B0604020202020204" pitchFamily="34" charset="0"/>
              <a:buChar char="•"/>
            </a:pPr>
            <a:r>
              <a:rPr lang="en-GB" sz="3200" dirty="0"/>
              <a:t>Definition of </a:t>
            </a:r>
            <a:r>
              <a:rPr lang="en-GB" sz="3200" b="1" dirty="0"/>
              <a:t>Claim</a:t>
            </a:r>
            <a:r>
              <a:rPr lang="en-GB" sz="3200" dirty="0"/>
              <a:t> – will it capture claims based on disclosures around ESG strategies, policies and procedures? What about letters of enquiry from pressure groups?</a:t>
            </a:r>
          </a:p>
          <a:p>
            <a:pPr lvl="3">
              <a:spcAft>
                <a:spcPts val="1800"/>
              </a:spcAft>
              <a:buFont typeface="Arial" panose="020B0604020202020204" pitchFamily="34" charset="0"/>
              <a:buChar char="•"/>
            </a:pPr>
            <a:r>
              <a:rPr lang="en-GB" sz="3200" b="1" dirty="0"/>
              <a:t>Pre-Claim Inquiries </a:t>
            </a:r>
            <a:r>
              <a:rPr lang="en-GB" sz="3200" dirty="0"/>
              <a:t>– costs associated with internal investigations to determine if there has been a violation or a case to answer?</a:t>
            </a:r>
          </a:p>
          <a:p>
            <a:pPr lvl="3">
              <a:spcAft>
                <a:spcPts val="1800"/>
              </a:spcAft>
              <a:buFont typeface="Arial" panose="020B0604020202020204" pitchFamily="34" charset="0"/>
              <a:buChar char="•"/>
            </a:pPr>
            <a:r>
              <a:rPr lang="en-GB" sz="3200" b="1" dirty="0"/>
              <a:t>Specific exclusions </a:t>
            </a:r>
            <a:r>
              <a:rPr lang="en-GB" sz="3200" dirty="0"/>
              <a:t>may be relevant e.g. Environmental Violation, Pollution, Employment Practices, Bodily Injury and Property; Fraud</a:t>
            </a:r>
          </a:p>
          <a:p>
            <a:pPr lvl="3">
              <a:spcAft>
                <a:spcPts val="1800"/>
              </a:spcAft>
              <a:buFont typeface="Arial" panose="020B0604020202020204" pitchFamily="34" charset="0"/>
              <a:buChar char="•"/>
            </a:pPr>
            <a:r>
              <a:rPr lang="en-GB" sz="3200" dirty="0"/>
              <a:t>Importance of ensuring sufficient </a:t>
            </a:r>
            <a:r>
              <a:rPr lang="en-GB" sz="3200" b="1" dirty="0"/>
              <a:t>definition of ‘Insured Persons’ </a:t>
            </a:r>
            <a:r>
              <a:rPr lang="en-GB" sz="3200" dirty="0"/>
              <a:t>(may need expanding to include new roles)</a:t>
            </a:r>
          </a:p>
          <a:p>
            <a:pPr lvl="3">
              <a:spcAft>
                <a:spcPts val="1800"/>
              </a:spcAft>
              <a:buFont typeface="Arial" panose="020B0604020202020204" pitchFamily="34" charset="0"/>
              <a:buChar char="•"/>
            </a:pPr>
            <a:r>
              <a:rPr lang="en-GB" sz="3200" dirty="0"/>
              <a:t>The </a:t>
            </a:r>
            <a:r>
              <a:rPr lang="en-GB" sz="3200" b="1" dirty="0"/>
              <a:t>insurance market is responding </a:t>
            </a:r>
            <a:r>
              <a:rPr lang="en-GB" sz="3200" dirty="0"/>
              <a:t>to the rise of ESG.</a:t>
            </a:r>
          </a:p>
          <a:p>
            <a:endParaRPr lang="en-GB" dirty="0"/>
          </a:p>
        </p:txBody>
      </p:sp>
    </p:spTree>
    <p:extLst>
      <p:ext uri="{BB962C8B-B14F-4D97-AF65-F5344CB8AC3E}">
        <p14:creationId xmlns:p14="http://schemas.microsoft.com/office/powerpoint/2010/main" val="298705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AC87F-8C12-B9B4-9B9E-63EDDF586AE9}"/>
              </a:ext>
            </a:extLst>
          </p:cNvPr>
          <p:cNvSpPr>
            <a:spLocks noGrp="1"/>
          </p:cNvSpPr>
          <p:nvPr>
            <p:ph type="sldNum" sz="quarter" idx="12"/>
          </p:nvPr>
        </p:nvSpPr>
        <p:spPr/>
        <p:txBody>
          <a:bodyPr/>
          <a:lstStyle/>
          <a:p>
            <a:fld id="{91D568E7-61F5-D04E-995D-81EF41C01A2A}" type="slidenum">
              <a:rPr lang="en-GB" smtClean="0"/>
              <a:pPr/>
              <a:t>21</a:t>
            </a:fld>
            <a:endParaRPr lang="en-GB" dirty="0"/>
          </a:p>
        </p:txBody>
      </p:sp>
      <p:sp>
        <p:nvSpPr>
          <p:cNvPr id="4" name="Footer Placeholder 3">
            <a:extLst>
              <a:ext uri="{FF2B5EF4-FFF2-40B4-BE49-F238E27FC236}">
                <a16:creationId xmlns:a16="http://schemas.microsoft.com/office/drawing/2014/main" id="{8F7A4086-805F-BCA1-B18A-8F6EAC5F81EC}"/>
              </a:ext>
            </a:extLst>
          </p:cNvPr>
          <p:cNvSpPr>
            <a:spLocks noGrp="1"/>
          </p:cNvSpPr>
          <p:nvPr>
            <p:ph type="ftr" sz="quarter" idx="3"/>
          </p:nvPr>
        </p:nvSpPr>
        <p:spPr/>
        <p:txBody>
          <a:bodyPr/>
          <a:lstStyle/>
          <a:p>
            <a:r>
              <a:rPr lang="en-GB"/>
              <a:t>Legal Copy Helvetica Regular 8/9.6 Black</a:t>
            </a:r>
            <a:endParaRPr lang="en-GB" dirty="0"/>
          </a:p>
        </p:txBody>
      </p:sp>
      <p:sp>
        <p:nvSpPr>
          <p:cNvPr id="3" name="Title 2">
            <a:extLst>
              <a:ext uri="{FF2B5EF4-FFF2-40B4-BE49-F238E27FC236}">
                <a16:creationId xmlns:a16="http://schemas.microsoft.com/office/drawing/2014/main" id="{D64F731A-0DD2-B2CE-7442-00C6870B455D}"/>
              </a:ext>
            </a:extLst>
          </p:cNvPr>
          <p:cNvSpPr>
            <a:spLocks noGrp="1"/>
          </p:cNvSpPr>
          <p:nvPr>
            <p:ph type="title"/>
          </p:nvPr>
        </p:nvSpPr>
        <p:spPr/>
        <p:txBody>
          <a:bodyPr/>
          <a:lstStyle/>
          <a:p>
            <a:r>
              <a:rPr lang="nb-NO" dirty="0"/>
              <a:t>D&amp;O Claims Development in Norway</a:t>
            </a:r>
          </a:p>
        </p:txBody>
      </p:sp>
      <p:sp>
        <p:nvSpPr>
          <p:cNvPr id="6" name="Subtitle 5">
            <a:extLst>
              <a:ext uri="{FF2B5EF4-FFF2-40B4-BE49-F238E27FC236}">
                <a16:creationId xmlns:a16="http://schemas.microsoft.com/office/drawing/2014/main" id="{CEDAF77F-C7B5-787E-B8B9-76685ED9763B}"/>
              </a:ext>
            </a:extLst>
          </p:cNvPr>
          <p:cNvSpPr>
            <a:spLocks noGrp="1"/>
          </p:cNvSpPr>
          <p:nvPr>
            <p:ph type="subTitle" idx="13"/>
          </p:nvPr>
        </p:nvSpPr>
        <p:spPr>
          <a:xfrm>
            <a:off x="2246313" y="1686568"/>
            <a:ext cx="21372512" cy="1231106"/>
          </a:xfrm>
        </p:spPr>
        <p:txBody>
          <a:bodyPr/>
          <a:lstStyle/>
          <a:p>
            <a:r>
              <a:rPr lang="nb-NO" dirty="0" err="1"/>
              <a:t>Although</a:t>
            </a:r>
            <a:r>
              <a:rPr lang="nb-NO" dirty="0"/>
              <a:t> </a:t>
            </a:r>
            <a:r>
              <a:rPr lang="nb-NO" dirty="0" err="1"/>
              <a:t>the</a:t>
            </a:r>
            <a:r>
              <a:rPr lang="nb-NO" dirty="0"/>
              <a:t> </a:t>
            </a:r>
            <a:r>
              <a:rPr lang="nb-NO" dirty="0" err="1"/>
              <a:t>exact</a:t>
            </a:r>
            <a:r>
              <a:rPr lang="nb-NO" dirty="0"/>
              <a:t> </a:t>
            </a:r>
            <a:r>
              <a:rPr lang="nb-NO" dirty="0" err="1"/>
              <a:t>numbers</a:t>
            </a:r>
            <a:r>
              <a:rPr lang="nb-NO" dirty="0"/>
              <a:t> </a:t>
            </a:r>
            <a:r>
              <a:rPr lang="nb-NO" dirty="0" err="1"/>
              <a:t>are</a:t>
            </a:r>
            <a:r>
              <a:rPr lang="nb-NO" dirty="0"/>
              <a:t> </a:t>
            </a:r>
            <a:r>
              <a:rPr lang="nb-NO" dirty="0" err="1"/>
              <a:t>unknown</a:t>
            </a:r>
            <a:r>
              <a:rPr lang="nb-NO" dirty="0"/>
              <a:t>, </a:t>
            </a:r>
            <a:r>
              <a:rPr lang="nb-NO" dirty="0" err="1"/>
              <a:t>there</a:t>
            </a:r>
            <a:r>
              <a:rPr lang="nb-NO" dirty="0"/>
              <a:t> has </a:t>
            </a:r>
            <a:r>
              <a:rPr lang="nb-NO" dirty="0" err="1"/>
              <a:t>been</a:t>
            </a:r>
            <a:r>
              <a:rPr lang="nb-NO" dirty="0"/>
              <a:t> a </a:t>
            </a:r>
            <a:r>
              <a:rPr lang="nb-NO" dirty="0" err="1"/>
              <a:t>significant</a:t>
            </a:r>
            <a:r>
              <a:rPr lang="nb-NO" dirty="0"/>
              <a:t> </a:t>
            </a:r>
            <a:r>
              <a:rPr lang="nb-NO" dirty="0" err="1"/>
              <a:t>increase</a:t>
            </a:r>
            <a:r>
              <a:rPr lang="nb-NO" dirty="0"/>
              <a:t> in </a:t>
            </a:r>
            <a:r>
              <a:rPr lang="nb-NO" dirty="0" err="1"/>
              <a:t>the</a:t>
            </a:r>
            <a:r>
              <a:rPr lang="nb-NO" dirty="0"/>
              <a:t> </a:t>
            </a:r>
            <a:r>
              <a:rPr lang="nb-NO" dirty="0" err="1"/>
              <a:t>number</a:t>
            </a:r>
            <a:r>
              <a:rPr lang="nb-NO" dirty="0"/>
              <a:t> </a:t>
            </a:r>
            <a:r>
              <a:rPr lang="nb-NO" dirty="0" err="1"/>
              <a:t>of</a:t>
            </a:r>
            <a:r>
              <a:rPr lang="nb-NO" dirty="0"/>
              <a:t> </a:t>
            </a:r>
            <a:r>
              <a:rPr lang="nb-NO" dirty="0" err="1"/>
              <a:t>claims</a:t>
            </a:r>
            <a:r>
              <a:rPr lang="nb-NO" dirty="0"/>
              <a:t> in </a:t>
            </a:r>
            <a:r>
              <a:rPr lang="nb-NO" dirty="0" err="1"/>
              <a:t>the</a:t>
            </a:r>
            <a:r>
              <a:rPr lang="nb-NO" dirty="0"/>
              <a:t> </a:t>
            </a:r>
            <a:r>
              <a:rPr lang="nb-NO" dirty="0" err="1"/>
              <a:t>past</a:t>
            </a:r>
            <a:r>
              <a:rPr lang="nb-NO" dirty="0"/>
              <a:t> </a:t>
            </a:r>
            <a:r>
              <a:rPr lang="nb-NO" dirty="0" err="1"/>
              <a:t>five</a:t>
            </a:r>
            <a:r>
              <a:rPr lang="nb-NO" dirty="0"/>
              <a:t> </a:t>
            </a:r>
            <a:r>
              <a:rPr lang="nb-NO" dirty="0" err="1"/>
              <a:t>years</a:t>
            </a:r>
            <a:endParaRPr lang="nb-NO" dirty="0"/>
          </a:p>
        </p:txBody>
      </p:sp>
      <p:graphicFrame>
        <p:nvGraphicFramePr>
          <p:cNvPr id="16" name="Chart 15">
            <a:extLst>
              <a:ext uri="{FF2B5EF4-FFF2-40B4-BE49-F238E27FC236}">
                <a16:creationId xmlns:a16="http://schemas.microsoft.com/office/drawing/2014/main" id="{B703685B-D6F9-6451-4D64-095DEBF40923}"/>
              </a:ext>
            </a:extLst>
          </p:cNvPr>
          <p:cNvGraphicFramePr/>
          <p:nvPr>
            <p:extLst>
              <p:ext uri="{D42A27DB-BD31-4B8C-83A1-F6EECF244321}">
                <p14:modId xmlns:p14="http://schemas.microsoft.com/office/powerpoint/2010/main" val="797781225"/>
              </p:ext>
            </p:extLst>
          </p:nvPr>
        </p:nvGraphicFramePr>
        <p:xfrm>
          <a:off x="3458093" y="3434993"/>
          <a:ext cx="15410255" cy="9849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887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C1E894-9A49-5B65-3C4B-ECFD9A8B88E6}"/>
              </a:ext>
            </a:extLst>
          </p:cNvPr>
          <p:cNvSpPr>
            <a:spLocks noGrp="1"/>
          </p:cNvSpPr>
          <p:nvPr>
            <p:ph type="sldNum" sz="quarter" idx="12"/>
          </p:nvPr>
        </p:nvSpPr>
        <p:spPr>
          <a:xfrm>
            <a:off x="22817394" y="12522200"/>
            <a:ext cx="807577" cy="730250"/>
          </a:xfrm>
        </p:spPr>
        <p:txBody>
          <a:bodyPr anchor="ctr">
            <a:normAutofit/>
          </a:bodyPr>
          <a:lstStyle/>
          <a:p>
            <a:pPr>
              <a:spcAft>
                <a:spcPts val="600"/>
              </a:spcAft>
            </a:pPr>
            <a:fld id="{91D568E7-61F5-D04E-995D-81EF41C01A2A}" type="slidenum">
              <a:rPr lang="en-GB" smtClean="0"/>
              <a:pPr>
                <a:spcAft>
                  <a:spcPts val="600"/>
                </a:spcAft>
              </a:pPr>
              <a:t>22</a:t>
            </a:fld>
            <a:endParaRPr lang="en-GB"/>
          </a:p>
        </p:txBody>
      </p:sp>
      <p:sp>
        <p:nvSpPr>
          <p:cNvPr id="4" name="Footer Placeholder 3">
            <a:extLst>
              <a:ext uri="{FF2B5EF4-FFF2-40B4-BE49-F238E27FC236}">
                <a16:creationId xmlns:a16="http://schemas.microsoft.com/office/drawing/2014/main" id="{08FA039A-6D49-87B5-489B-EEA221C2DD5E}"/>
              </a:ext>
            </a:extLst>
          </p:cNvPr>
          <p:cNvSpPr>
            <a:spLocks noGrp="1"/>
          </p:cNvSpPr>
          <p:nvPr>
            <p:ph type="ftr" sz="quarter" idx="3"/>
          </p:nvPr>
        </p:nvSpPr>
        <p:spPr>
          <a:xfrm>
            <a:off x="12023125" y="12554568"/>
            <a:ext cx="10077288" cy="730250"/>
          </a:xfrm>
        </p:spPr>
        <p:txBody>
          <a:bodyPr wrap="square" anchor="ctr">
            <a:normAutofit/>
          </a:bodyPr>
          <a:lstStyle/>
          <a:p>
            <a:pPr>
              <a:spcAft>
                <a:spcPts val="600"/>
              </a:spcAft>
            </a:pPr>
            <a:r>
              <a:rPr lang="en-GB"/>
              <a:t>Legal Copy Helvetica Regular 8/9.6 Black</a:t>
            </a:r>
          </a:p>
        </p:txBody>
      </p:sp>
      <p:sp>
        <p:nvSpPr>
          <p:cNvPr id="5" name="Title 4">
            <a:extLst>
              <a:ext uri="{FF2B5EF4-FFF2-40B4-BE49-F238E27FC236}">
                <a16:creationId xmlns:a16="http://schemas.microsoft.com/office/drawing/2014/main" id="{D3DAF02C-8789-90EF-4681-CC27A591D6D2}"/>
              </a:ext>
            </a:extLst>
          </p:cNvPr>
          <p:cNvSpPr>
            <a:spLocks noGrp="1"/>
          </p:cNvSpPr>
          <p:nvPr>
            <p:ph type="title"/>
          </p:nvPr>
        </p:nvSpPr>
        <p:spPr>
          <a:xfrm>
            <a:off x="2246313" y="936384"/>
            <a:ext cx="21372512" cy="800219"/>
          </a:xfrm>
        </p:spPr>
        <p:txBody>
          <a:bodyPr wrap="square" anchor="t">
            <a:normAutofit/>
          </a:bodyPr>
          <a:lstStyle/>
          <a:p>
            <a:r>
              <a:rPr lang="nb-NO" dirty="0" err="1"/>
              <a:t>Two</a:t>
            </a:r>
            <a:r>
              <a:rPr lang="nb-NO" dirty="0"/>
              <a:t> </a:t>
            </a:r>
            <a:r>
              <a:rPr lang="nb-NO" dirty="0" err="1"/>
              <a:t>recent</a:t>
            </a:r>
            <a:r>
              <a:rPr lang="nb-NO" dirty="0"/>
              <a:t> </a:t>
            </a:r>
            <a:r>
              <a:rPr lang="nb-NO" dirty="0" err="1"/>
              <a:t>examples</a:t>
            </a:r>
            <a:endParaRPr lang="nb-NO" dirty="0"/>
          </a:p>
        </p:txBody>
      </p:sp>
      <p:sp>
        <p:nvSpPr>
          <p:cNvPr id="18" name="Subtitle 4">
            <a:extLst>
              <a:ext uri="{FF2B5EF4-FFF2-40B4-BE49-F238E27FC236}">
                <a16:creationId xmlns:a16="http://schemas.microsoft.com/office/drawing/2014/main" id="{4EF7CD63-FD43-962F-9FA7-42328B95B113}"/>
              </a:ext>
            </a:extLst>
          </p:cNvPr>
          <p:cNvSpPr>
            <a:spLocks noGrp="1"/>
          </p:cNvSpPr>
          <p:nvPr>
            <p:ph type="subTitle" idx="13"/>
          </p:nvPr>
        </p:nvSpPr>
        <p:spPr>
          <a:xfrm>
            <a:off x="2246313" y="1686568"/>
            <a:ext cx="21372512" cy="615553"/>
          </a:xfrm>
        </p:spPr>
        <p:txBody>
          <a:bodyPr/>
          <a:lstStyle/>
          <a:p>
            <a:r>
              <a:rPr lang="en-US" dirty="0"/>
              <a:t>(from Rett 24)</a:t>
            </a:r>
          </a:p>
        </p:txBody>
      </p:sp>
      <p:pic>
        <p:nvPicPr>
          <p:cNvPr id="11" name="Content Placeholder 10">
            <a:extLst>
              <a:ext uri="{FF2B5EF4-FFF2-40B4-BE49-F238E27FC236}">
                <a16:creationId xmlns:a16="http://schemas.microsoft.com/office/drawing/2014/main" id="{8EC0809A-304E-4F3D-FAB7-CAB1F5C38E04}"/>
              </a:ext>
            </a:extLst>
          </p:cNvPr>
          <p:cNvPicPr>
            <a:picLocks noGrp="1" noChangeAspect="1"/>
          </p:cNvPicPr>
          <p:nvPr>
            <p:ph sz="quarter" idx="14"/>
          </p:nvPr>
        </p:nvPicPr>
        <p:blipFill rotWithShape="1">
          <a:blip r:embed="rId2"/>
          <a:srcRect l="2269" r="5386" b="1"/>
          <a:stretch/>
        </p:blipFill>
        <p:spPr>
          <a:xfrm>
            <a:off x="2284413" y="3124200"/>
            <a:ext cx="9906793" cy="8877300"/>
          </a:xfrm>
          <a:noFill/>
        </p:spPr>
      </p:pic>
      <p:pic>
        <p:nvPicPr>
          <p:cNvPr id="13" name="Picture 12">
            <a:extLst>
              <a:ext uri="{FF2B5EF4-FFF2-40B4-BE49-F238E27FC236}">
                <a16:creationId xmlns:a16="http://schemas.microsoft.com/office/drawing/2014/main" id="{0DADEB2E-FAC7-7DED-2395-A88E5EDA238E}"/>
              </a:ext>
            </a:extLst>
          </p:cNvPr>
          <p:cNvPicPr>
            <a:picLocks noChangeAspect="1"/>
          </p:cNvPicPr>
          <p:nvPr/>
        </p:nvPicPr>
        <p:blipFill rotWithShape="1">
          <a:blip r:embed="rId3"/>
          <a:srcRect t="5465" r="1" b="11517"/>
          <a:stretch/>
        </p:blipFill>
        <p:spPr>
          <a:xfrm>
            <a:off x="12952413" y="3124200"/>
            <a:ext cx="10666413" cy="8877300"/>
          </a:xfrm>
          <a:prstGeom prst="rect">
            <a:avLst/>
          </a:prstGeom>
          <a:noFill/>
        </p:spPr>
      </p:pic>
    </p:spTree>
    <p:extLst>
      <p:ext uri="{BB962C8B-B14F-4D97-AF65-F5344CB8AC3E}">
        <p14:creationId xmlns:p14="http://schemas.microsoft.com/office/powerpoint/2010/main" val="142594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F0A98-9033-36A2-7E4A-60DE5EC5746D}"/>
              </a:ext>
            </a:extLst>
          </p:cNvPr>
          <p:cNvSpPr>
            <a:spLocks noGrp="1"/>
          </p:cNvSpPr>
          <p:nvPr>
            <p:ph type="sldNum" sz="quarter" idx="12"/>
          </p:nvPr>
        </p:nvSpPr>
        <p:spPr/>
        <p:txBody>
          <a:bodyPr/>
          <a:lstStyle/>
          <a:p>
            <a:fld id="{91D568E7-61F5-D04E-995D-81EF41C01A2A}" type="slidenum">
              <a:rPr lang="en-GB" smtClean="0"/>
              <a:t>23</a:t>
            </a:fld>
            <a:endParaRPr lang="en-GB" dirty="0"/>
          </a:p>
        </p:txBody>
      </p:sp>
      <p:sp>
        <p:nvSpPr>
          <p:cNvPr id="3" name="Footer Placeholder 2">
            <a:extLst>
              <a:ext uri="{FF2B5EF4-FFF2-40B4-BE49-F238E27FC236}">
                <a16:creationId xmlns:a16="http://schemas.microsoft.com/office/drawing/2014/main" id="{28FB54AC-19A1-16D9-FDFF-54FDC90B2DFF}"/>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9B42F200-E87D-AC64-06BA-87FD43F506BB}"/>
              </a:ext>
            </a:extLst>
          </p:cNvPr>
          <p:cNvSpPr>
            <a:spLocks noGrp="1"/>
          </p:cNvSpPr>
          <p:nvPr>
            <p:ph type="title"/>
          </p:nvPr>
        </p:nvSpPr>
        <p:spPr>
          <a:xfrm>
            <a:off x="2246313" y="958368"/>
            <a:ext cx="21372512" cy="800219"/>
          </a:xfrm>
        </p:spPr>
        <p:txBody>
          <a:bodyPr/>
          <a:lstStyle/>
          <a:p>
            <a:r>
              <a:rPr lang="nb-NO" dirty="0"/>
              <a:t>Norske Skog </a:t>
            </a:r>
            <a:r>
              <a:rPr lang="nb-NO" dirty="0" err="1"/>
              <a:t>Claim</a:t>
            </a:r>
            <a:r>
              <a:rPr lang="nb-NO" dirty="0"/>
              <a:t> </a:t>
            </a:r>
          </a:p>
        </p:txBody>
      </p:sp>
      <p:sp>
        <p:nvSpPr>
          <p:cNvPr id="8" name="Subtitle 7">
            <a:extLst>
              <a:ext uri="{FF2B5EF4-FFF2-40B4-BE49-F238E27FC236}">
                <a16:creationId xmlns:a16="http://schemas.microsoft.com/office/drawing/2014/main" id="{F219CECB-5A3A-7243-F562-88BBF80DA9C8}"/>
              </a:ext>
            </a:extLst>
          </p:cNvPr>
          <p:cNvSpPr>
            <a:spLocks noGrp="1"/>
          </p:cNvSpPr>
          <p:nvPr>
            <p:ph type="subTitle" idx="13"/>
          </p:nvPr>
        </p:nvSpPr>
        <p:spPr/>
        <p:txBody>
          <a:bodyPr/>
          <a:lstStyle/>
          <a:p>
            <a:r>
              <a:rPr lang="nb-NO" dirty="0"/>
              <a:t>(A </a:t>
            </a:r>
            <a:r>
              <a:rPr lang="nb-NO" dirty="0" err="1"/>
              <a:t>high</a:t>
            </a:r>
            <a:r>
              <a:rPr lang="nb-NO" dirty="0"/>
              <a:t> </a:t>
            </a:r>
            <a:r>
              <a:rPr lang="nb-NO" dirty="0" err="1"/>
              <a:t>level</a:t>
            </a:r>
            <a:r>
              <a:rPr lang="nb-NO" dirty="0"/>
              <a:t> </a:t>
            </a:r>
            <a:r>
              <a:rPr lang="nb-NO" dirty="0" err="1"/>
              <a:t>summary</a:t>
            </a:r>
            <a:r>
              <a:rPr lang="nb-NO" dirty="0"/>
              <a:t>)</a:t>
            </a:r>
          </a:p>
        </p:txBody>
      </p:sp>
      <p:sp>
        <p:nvSpPr>
          <p:cNvPr id="9" name="Content Placeholder 8">
            <a:extLst>
              <a:ext uri="{FF2B5EF4-FFF2-40B4-BE49-F238E27FC236}">
                <a16:creationId xmlns:a16="http://schemas.microsoft.com/office/drawing/2014/main" id="{ABEC2479-01D9-22FD-6D6F-1BD99A0B88BD}"/>
              </a:ext>
            </a:extLst>
          </p:cNvPr>
          <p:cNvSpPr>
            <a:spLocks noGrp="1"/>
          </p:cNvSpPr>
          <p:nvPr>
            <p:ph sz="quarter" idx="14"/>
          </p:nvPr>
        </p:nvSpPr>
        <p:spPr/>
        <p:txBody>
          <a:bodyPr/>
          <a:lstStyle/>
          <a:p>
            <a:pPr marL="457200" indent="-457200">
              <a:buFont typeface="Arial" panose="020B0604020202020204" pitchFamily="34" charset="0"/>
              <a:buChar char="•"/>
            </a:pPr>
            <a:r>
              <a:rPr lang="nb-NO" sz="3200" b="0" dirty="0" err="1"/>
              <a:t>Claimants</a:t>
            </a:r>
            <a:r>
              <a:rPr lang="nb-NO" sz="3200" b="0" dirty="0"/>
              <a:t> </a:t>
            </a:r>
            <a:r>
              <a:rPr lang="nb-NO" sz="3200" b="0" dirty="0" err="1"/>
              <a:t>were</a:t>
            </a:r>
            <a:r>
              <a:rPr lang="nb-NO" sz="3200" b="0" dirty="0"/>
              <a:t> a </a:t>
            </a:r>
            <a:r>
              <a:rPr lang="nb-NO" sz="3200" b="0" dirty="0" err="1"/>
              <a:t>group</a:t>
            </a:r>
            <a:r>
              <a:rPr lang="nb-NO" sz="3200" b="0" dirty="0"/>
              <a:t> </a:t>
            </a:r>
            <a:r>
              <a:rPr lang="nb-NO" sz="3200" b="0" dirty="0" err="1"/>
              <a:t>of</a:t>
            </a:r>
            <a:r>
              <a:rPr lang="nb-NO" sz="3200" b="0" dirty="0"/>
              <a:t> </a:t>
            </a:r>
            <a:r>
              <a:rPr lang="nb-NO" sz="3200" b="0" dirty="0" err="1"/>
              <a:t>professional</a:t>
            </a:r>
            <a:r>
              <a:rPr lang="nb-NO" sz="3200" b="0" dirty="0"/>
              <a:t> investors (</a:t>
            </a:r>
            <a:r>
              <a:rPr lang="nb-NO" sz="3200" b="0" dirty="0" err="1"/>
              <a:t>hedgefunds</a:t>
            </a:r>
            <a:r>
              <a:rPr lang="nb-NO" sz="3200" b="0" dirty="0"/>
              <a:t>) </a:t>
            </a:r>
            <a:r>
              <a:rPr lang="nb-NO" sz="3200" b="0" dirty="0" err="1"/>
              <a:t>who</a:t>
            </a:r>
            <a:r>
              <a:rPr lang="nb-NO" sz="3200" b="0" dirty="0"/>
              <a:t> </a:t>
            </a:r>
            <a:r>
              <a:rPr lang="nb-NO" sz="3200" b="0" dirty="0" err="1"/>
              <a:t>had</a:t>
            </a:r>
            <a:r>
              <a:rPr lang="nb-NO" sz="3200" b="0" dirty="0"/>
              <a:t> </a:t>
            </a:r>
            <a:r>
              <a:rPr lang="nb-NO" sz="3200" b="0" dirty="0" err="1"/>
              <a:t>invested</a:t>
            </a:r>
            <a:r>
              <a:rPr lang="nb-NO" sz="3200" b="0" dirty="0"/>
              <a:t> in </a:t>
            </a:r>
            <a:r>
              <a:rPr lang="nb-NO" sz="3200" b="0" dirty="0" err="1"/>
              <a:t>securities</a:t>
            </a:r>
            <a:r>
              <a:rPr lang="nb-NO" sz="3200" b="0" dirty="0"/>
              <a:t> (</a:t>
            </a:r>
            <a:r>
              <a:rPr lang="nb-NO" sz="3200" b="0" dirty="0" err="1"/>
              <a:t>bonds</a:t>
            </a:r>
            <a:r>
              <a:rPr lang="nb-NO" sz="3200" b="0" dirty="0"/>
              <a:t>) </a:t>
            </a:r>
            <a:r>
              <a:rPr lang="nb-NO" sz="3200" b="0" dirty="0" err="1"/>
              <a:t>issued</a:t>
            </a:r>
            <a:r>
              <a:rPr lang="nb-NO" sz="3200" b="0" dirty="0"/>
              <a:t> by Norske Skog and </a:t>
            </a:r>
            <a:r>
              <a:rPr lang="nb-NO" sz="3200" b="0" dirty="0" err="1"/>
              <a:t>purchased</a:t>
            </a:r>
            <a:r>
              <a:rPr lang="nb-NO" sz="3200" b="0" dirty="0"/>
              <a:t> </a:t>
            </a:r>
            <a:r>
              <a:rPr lang="nb-NO" sz="3200" b="0" dirty="0" err="1"/>
              <a:t>claims</a:t>
            </a:r>
            <a:r>
              <a:rPr lang="nb-NO" sz="3200" b="0" dirty="0"/>
              <a:t> from </a:t>
            </a:r>
            <a:r>
              <a:rPr lang="nb-NO" sz="3200" b="0" dirty="0" err="1"/>
              <a:t>the</a:t>
            </a:r>
            <a:r>
              <a:rPr lang="nb-NO" sz="3200" b="0" dirty="0"/>
              <a:t> </a:t>
            </a:r>
            <a:r>
              <a:rPr lang="nb-NO" sz="3200" b="0" dirty="0" err="1"/>
              <a:t>bankruptcy</a:t>
            </a:r>
            <a:r>
              <a:rPr lang="nb-NO" sz="3200" b="0" dirty="0"/>
              <a:t> </a:t>
            </a:r>
            <a:r>
              <a:rPr lang="nb-NO" sz="3200" b="0" dirty="0" err="1"/>
              <a:t>estate</a:t>
            </a:r>
            <a:r>
              <a:rPr lang="nb-NO" sz="3200" b="0" dirty="0"/>
              <a:t> </a:t>
            </a:r>
            <a:r>
              <a:rPr lang="nb-NO" sz="3200" b="0" dirty="0" err="1"/>
              <a:t>of</a:t>
            </a:r>
            <a:r>
              <a:rPr lang="nb-NO" sz="3200" b="0" dirty="0"/>
              <a:t> Norske Skog.</a:t>
            </a:r>
          </a:p>
          <a:p>
            <a:pPr marL="457200" indent="-457200">
              <a:buFont typeface="Arial" panose="020B0604020202020204" pitchFamily="34" charset="0"/>
              <a:buChar char="•"/>
            </a:pPr>
            <a:r>
              <a:rPr lang="nb-NO" sz="3200" b="0" dirty="0" err="1"/>
              <a:t>Defendants</a:t>
            </a:r>
            <a:r>
              <a:rPr lang="nb-NO" sz="3200" b="0" dirty="0"/>
              <a:t> </a:t>
            </a:r>
            <a:r>
              <a:rPr lang="nb-NO" sz="3200" b="0" dirty="0" err="1"/>
              <a:t>were</a:t>
            </a:r>
            <a:r>
              <a:rPr lang="nb-NO" sz="3200" b="0" dirty="0"/>
              <a:t> a former </a:t>
            </a:r>
            <a:r>
              <a:rPr lang="nb-NO" sz="3200" b="0" dirty="0" err="1"/>
              <a:t>chairman</a:t>
            </a:r>
            <a:r>
              <a:rPr lang="nb-NO" sz="3200" b="0" dirty="0"/>
              <a:t> and CEO </a:t>
            </a:r>
            <a:r>
              <a:rPr lang="nb-NO" sz="3200" b="0" dirty="0" err="1"/>
              <a:t>of</a:t>
            </a:r>
            <a:r>
              <a:rPr lang="nb-NO" sz="3200" b="0" dirty="0"/>
              <a:t> Norske Skog as </a:t>
            </a:r>
            <a:r>
              <a:rPr lang="nb-NO" sz="3200" b="0" dirty="0" err="1"/>
              <a:t>well</a:t>
            </a:r>
            <a:r>
              <a:rPr lang="nb-NO" sz="3200" b="0" dirty="0"/>
              <a:t> as </a:t>
            </a:r>
            <a:r>
              <a:rPr lang="nb-NO" sz="3200" b="0" dirty="0" err="1"/>
              <a:t>eight</a:t>
            </a:r>
            <a:r>
              <a:rPr lang="nb-NO" sz="3200" b="0" dirty="0"/>
              <a:t> </a:t>
            </a:r>
            <a:r>
              <a:rPr lang="nb-NO" sz="3200" b="0" dirty="0" err="1"/>
              <a:t>insurers</a:t>
            </a:r>
            <a:r>
              <a:rPr lang="nb-NO" sz="3200" b="0" dirty="0"/>
              <a:t> </a:t>
            </a:r>
            <a:r>
              <a:rPr lang="nb-NO" sz="3200" b="0" dirty="0" err="1"/>
              <a:t>participating</a:t>
            </a:r>
            <a:r>
              <a:rPr lang="nb-NO" sz="3200" b="0" dirty="0"/>
              <a:t> </a:t>
            </a:r>
            <a:r>
              <a:rPr lang="nb-NO" sz="3200" b="0" dirty="0" err="1"/>
              <a:t>on</a:t>
            </a:r>
            <a:r>
              <a:rPr lang="nb-NO" sz="3200" b="0" dirty="0"/>
              <a:t> </a:t>
            </a:r>
            <a:r>
              <a:rPr lang="nb-NO" sz="3200" b="0" dirty="0" err="1"/>
              <a:t>the</a:t>
            </a:r>
            <a:r>
              <a:rPr lang="nb-NO" sz="3200" b="0" dirty="0"/>
              <a:t> Norske Skog program.</a:t>
            </a:r>
          </a:p>
          <a:p>
            <a:pPr marL="457200" indent="-457200">
              <a:buFont typeface="Arial" panose="020B0604020202020204" pitchFamily="34" charset="0"/>
              <a:buChar char="•"/>
            </a:pPr>
            <a:r>
              <a:rPr lang="nb-NO" sz="3200" b="0" dirty="0"/>
              <a:t>The </a:t>
            </a:r>
            <a:r>
              <a:rPr lang="nb-NO" sz="3200" b="0" dirty="0" err="1"/>
              <a:t>claimants</a:t>
            </a:r>
            <a:r>
              <a:rPr lang="nb-NO" sz="3200" b="0" dirty="0"/>
              <a:t> </a:t>
            </a:r>
            <a:r>
              <a:rPr lang="nb-NO" sz="3200" b="0" dirty="0" err="1"/>
              <a:t>alleged</a:t>
            </a:r>
            <a:r>
              <a:rPr lang="nb-NO" sz="3200" b="0" dirty="0"/>
              <a:t> </a:t>
            </a:r>
            <a:r>
              <a:rPr lang="nb-NO" sz="3200" b="0" dirty="0" err="1"/>
              <a:t>that</a:t>
            </a:r>
            <a:r>
              <a:rPr lang="nb-NO" sz="3200" b="0" dirty="0"/>
              <a:t> it </a:t>
            </a:r>
            <a:r>
              <a:rPr lang="nb-NO" sz="3200" b="0" dirty="0" err="1"/>
              <a:t>was</a:t>
            </a:r>
            <a:r>
              <a:rPr lang="nb-NO" sz="3200" b="0" dirty="0"/>
              <a:t> </a:t>
            </a:r>
            <a:r>
              <a:rPr lang="nb-NO" sz="3200" b="0" dirty="0" err="1"/>
              <a:t>culpable</a:t>
            </a:r>
            <a:r>
              <a:rPr lang="nb-NO" sz="3200" b="0" dirty="0"/>
              <a:t> </a:t>
            </a:r>
            <a:r>
              <a:rPr lang="nb-NO" sz="3200" b="0" dirty="0" err="1"/>
              <a:t>of</a:t>
            </a:r>
            <a:r>
              <a:rPr lang="nb-NO" sz="3200" b="0" dirty="0"/>
              <a:t> </a:t>
            </a:r>
            <a:r>
              <a:rPr lang="nb-NO" sz="3200" b="0" dirty="0" err="1"/>
              <a:t>the</a:t>
            </a:r>
            <a:r>
              <a:rPr lang="nb-NO" sz="3200" b="0" dirty="0"/>
              <a:t> </a:t>
            </a:r>
            <a:r>
              <a:rPr lang="nb-NO" sz="3200" b="0" dirty="0" err="1"/>
              <a:t>defendants</a:t>
            </a:r>
            <a:r>
              <a:rPr lang="nb-NO" sz="3200" b="0" dirty="0"/>
              <a:t> not to </a:t>
            </a:r>
            <a:r>
              <a:rPr lang="nb-NO" sz="3200" b="0" dirty="0" err="1"/>
              <a:t>declare</a:t>
            </a:r>
            <a:r>
              <a:rPr lang="nb-NO" sz="3200" b="0" dirty="0"/>
              <a:t> </a:t>
            </a:r>
            <a:r>
              <a:rPr lang="nb-NO" sz="3200" b="0" dirty="0" err="1"/>
              <a:t>bankruptcy</a:t>
            </a:r>
            <a:r>
              <a:rPr lang="nb-NO" sz="3200" b="0" dirty="0"/>
              <a:t> in H1 2016, </a:t>
            </a:r>
            <a:r>
              <a:rPr lang="nb-NO" sz="3200" b="0" dirty="0" err="1"/>
              <a:t>but</a:t>
            </a:r>
            <a:r>
              <a:rPr lang="nb-NO" sz="3200" b="0" dirty="0"/>
              <a:t> </a:t>
            </a:r>
            <a:r>
              <a:rPr lang="nb-NO" sz="3200" b="0" dirty="0" err="1"/>
              <a:t>instead</a:t>
            </a:r>
            <a:r>
              <a:rPr lang="nb-NO" sz="3200" b="0" dirty="0"/>
              <a:t> </a:t>
            </a:r>
            <a:r>
              <a:rPr lang="nb-NO" sz="3200" b="0" dirty="0" err="1"/>
              <a:t>pay</a:t>
            </a:r>
            <a:r>
              <a:rPr lang="nb-NO" sz="3200" b="0" dirty="0"/>
              <a:t> </a:t>
            </a:r>
            <a:r>
              <a:rPr lang="nb-NO" sz="3200" b="0" dirty="0" err="1"/>
              <a:t>off</a:t>
            </a:r>
            <a:r>
              <a:rPr lang="nb-NO" sz="3200" b="0" dirty="0"/>
              <a:t> </a:t>
            </a:r>
            <a:r>
              <a:rPr lang="nb-NO" sz="3200" b="0" dirty="0" err="1"/>
              <a:t>outstanding</a:t>
            </a:r>
            <a:r>
              <a:rPr lang="nb-NO" sz="3200" b="0" dirty="0"/>
              <a:t> </a:t>
            </a:r>
            <a:r>
              <a:rPr lang="nb-NO" sz="3200" b="0" dirty="0" err="1"/>
              <a:t>debts</a:t>
            </a:r>
            <a:r>
              <a:rPr lang="nb-NO" sz="3200" b="0" dirty="0"/>
              <a:t> and </a:t>
            </a:r>
            <a:r>
              <a:rPr lang="nb-NO" sz="3200" b="0" dirty="0" err="1"/>
              <a:t>refinance</a:t>
            </a:r>
            <a:r>
              <a:rPr lang="nb-NO" sz="3200" b="0" dirty="0"/>
              <a:t>. Norske Skog </a:t>
            </a:r>
            <a:r>
              <a:rPr lang="nb-NO" sz="3200" b="0" dirty="0" err="1"/>
              <a:t>eventually</a:t>
            </a:r>
            <a:r>
              <a:rPr lang="nb-NO" sz="3200" b="0" dirty="0"/>
              <a:t> </a:t>
            </a:r>
            <a:r>
              <a:rPr lang="nb-NO" sz="3200" b="0" dirty="0" err="1"/>
              <a:t>declared</a:t>
            </a:r>
            <a:r>
              <a:rPr lang="nb-NO" sz="3200" b="0" dirty="0"/>
              <a:t> </a:t>
            </a:r>
            <a:r>
              <a:rPr lang="nb-NO" sz="3200" b="0" dirty="0" err="1"/>
              <a:t>bankruptcy</a:t>
            </a:r>
            <a:r>
              <a:rPr lang="nb-NO" sz="3200" b="0" dirty="0"/>
              <a:t> in 2017, </a:t>
            </a:r>
            <a:r>
              <a:rPr lang="nb-NO" sz="3200" b="0" dirty="0" err="1"/>
              <a:t>leaving</a:t>
            </a:r>
            <a:r>
              <a:rPr lang="nb-NO" sz="3200" b="0" dirty="0"/>
              <a:t> </a:t>
            </a:r>
            <a:r>
              <a:rPr lang="nb-NO" sz="3200" b="0" dirty="0" err="1"/>
              <a:t>the</a:t>
            </a:r>
            <a:r>
              <a:rPr lang="nb-NO" sz="3200" b="0" dirty="0"/>
              <a:t> </a:t>
            </a:r>
            <a:r>
              <a:rPr lang="nb-NO" sz="3200" b="0" dirty="0" err="1"/>
              <a:t>claimants</a:t>
            </a:r>
            <a:r>
              <a:rPr lang="nb-NO" sz="3200" b="0" dirty="0"/>
              <a:t> </a:t>
            </a:r>
            <a:r>
              <a:rPr lang="nb-NO" sz="3200" b="0" dirty="0" err="1"/>
              <a:t>with</a:t>
            </a:r>
            <a:r>
              <a:rPr lang="nb-NO" sz="3200" b="0" dirty="0"/>
              <a:t> a loss </a:t>
            </a:r>
            <a:r>
              <a:rPr lang="nb-NO" sz="3200" b="0" dirty="0" err="1"/>
              <a:t>on</a:t>
            </a:r>
            <a:r>
              <a:rPr lang="nb-NO" sz="3200" b="0" dirty="0"/>
              <a:t> </a:t>
            </a:r>
            <a:r>
              <a:rPr lang="nb-NO" sz="3200" b="0" dirty="0" err="1"/>
              <a:t>their</a:t>
            </a:r>
            <a:r>
              <a:rPr lang="nb-NO" sz="3200" b="0" dirty="0"/>
              <a:t> </a:t>
            </a:r>
            <a:r>
              <a:rPr lang="nb-NO" sz="3200" b="0" dirty="0" err="1"/>
              <a:t>investment</a:t>
            </a:r>
            <a:r>
              <a:rPr lang="nb-NO" sz="3200" b="0" dirty="0"/>
              <a:t>.</a:t>
            </a:r>
          </a:p>
          <a:p>
            <a:pPr marL="457200" indent="-457200">
              <a:buFont typeface="Arial" panose="020B0604020202020204" pitchFamily="34" charset="0"/>
              <a:buChar char="•"/>
            </a:pPr>
            <a:r>
              <a:rPr lang="nb-NO" sz="3200" b="0" dirty="0"/>
              <a:t>The </a:t>
            </a:r>
            <a:r>
              <a:rPr lang="nb-NO" sz="3200" b="0" dirty="0" err="1"/>
              <a:t>claimaints</a:t>
            </a:r>
            <a:r>
              <a:rPr lang="nb-NO" sz="3200" b="0" dirty="0"/>
              <a:t> </a:t>
            </a:r>
            <a:r>
              <a:rPr lang="nb-NO" sz="3200" b="0" dirty="0" err="1"/>
              <a:t>position</a:t>
            </a:r>
            <a:r>
              <a:rPr lang="nb-NO" sz="3200" b="0" dirty="0"/>
              <a:t> </a:t>
            </a:r>
            <a:r>
              <a:rPr lang="nb-NO" sz="3200" b="0" dirty="0" err="1"/>
              <a:t>was</a:t>
            </a:r>
            <a:r>
              <a:rPr lang="nb-NO" sz="3200" b="0" dirty="0"/>
              <a:t> </a:t>
            </a:r>
            <a:r>
              <a:rPr lang="nb-NO" sz="3200" b="0" dirty="0" err="1"/>
              <a:t>that</a:t>
            </a:r>
            <a:r>
              <a:rPr lang="nb-NO" sz="3200" b="0" dirty="0"/>
              <a:t> </a:t>
            </a:r>
            <a:r>
              <a:rPr lang="nb-NO" sz="3200" b="0" dirty="0" err="1"/>
              <a:t>if</a:t>
            </a:r>
            <a:r>
              <a:rPr lang="nb-NO" sz="3200" b="0" dirty="0"/>
              <a:t> </a:t>
            </a:r>
            <a:r>
              <a:rPr lang="nb-NO" sz="3200" b="0" dirty="0" err="1"/>
              <a:t>bankruptcy</a:t>
            </a:r>
            <a:r>
              <a:rPr lang="nb-NO" sz="3200" b="0" dirty="0"/>
              <a:t> </a:t>
            </a:r>
            <a:r>
              <a:rPr lang="nb-NO" sz="3200" b="0" dirty="0" err="1"/>
              <a:t>had</a:t>
            </a:r>
            <a:r>
              <a:rPr lang="nb-NO" sz="3200" b="0" dirty="0"/>
              <a:t> </a:t>
            </a:r>
            <a:r>
              <a:rPr lang="nb-NO" sz="3200" b="0" dirty="0" err="1"/>
              <a:t>been</a:t>
            </a:r>
            <a:r>
              <a:rPr lang="nb-NO" sz="3200" b="0" dirty="0"/>
              <a:t> </a:t>
            </a:r>
            <a:r>
              <a:rPr lang="nb-NO" sz="3200" b="0" dirty="0" err="1"/>
              <a:t>declared</a:t>
            </a:r>
            <a:r>
              <a:rPr lang="nb-NO" sz="3200" b="0" dirty="0"/>
              <a:t> in H1 2016, </a:t>
            </a:r>
            <a:r>
              <a:rPr lang="nb-NO" sz="3200" b="0" dirty="0" err="1"/>
              <a:t>their</a:t>
            </a:r>
            <a:r>
              <a:rPr lang="nb-NO" sz="3200" b="0" dirty="0"/>
              <a:t> losses </a:t>
            </a:r>
            <a:r>
              <a:rPr lang="nb-NO" sz="3200" b="0" dirty="0" err="1"/>
              <a:t>would</a:t>
            </a:r>
            <a:r>
              <a:rPr lang="nb-NO" sz="3200" b="0" dirty="0"/>
              <a:t> not have </a:t>
            </a:r>
            <a:r>
              <a:rPr lang="nb-NO" sz="3200" b="0" dirty="0" err="1"/>
              <a:t>occured</a:t>
            </a:r>
            <a:r>
              <a:rPr lang="nb-NO" sz="3200" b="0" dirty="0"/>
              <a:t>.</a:t>
            </a:r>
          </a:p>
          <a:p>
            <a:pPr marL="457200" indent="-457200">
              <a:buFont typeface="Arial" panose="020B0604020202020204" pitchFamily="34" charset="0"/>
              <a:buChar char="•"/>
            </a:pPr>
            <a:r>
              <a:rPr lang="nb-NO" sz="3200" b="0" dirty="0"/>
              <a:t>Key </a:t>
            </a:r>
            <a:r>
              <a:rPr lang="nb-NO" sz="3200" b="0" dirty="0" err="1"/>
              <a:t>question</a:t>
            </a:r>
            <a:r>
              <a:rPr lang="nb-NO" sz="3200" b="0" dirty="0"/>
              <a:t> for </a:t>
            </a:r>
            <a:r>
              <a:rPr lang="nb-NO" sz="3200" b="0" dirty="0" err="1"/>
              <a:t>the</a:t>
            </a:r>
            <a:r>
              <a:rPr lang="nb-NO" sz="3200" b="0" dirty="0"/>
              <a:t> </a:t>
            </a:r>
            <a:r>
              <a:rPr lang="nb-NO" sz="3200" b="0" dirty="0" err="1"/>
              <a:t>court</a:t>
            </a:r>
            <a:r>
              <a:rPr lang="nb-NO" sz="3200" b="0" dirty="0"/>
              <a:t>: </a:t>
            </a:r>
            <a:r>
              <a:rPr lang="nb-NO" sz="3200" b="0" dirty="0" err="1"/>
              <a:t>Was</a:t>
            </a:r>
            <a:r>
              <a:rPr lang="nb-NO" sz="3200" b="0" dirty="0"/>
              <a:t> Norske Skog insolvent in H1 2016?</a:t>
            </a:r>
          </a:p>
          <a:p>
            <a:pPr marL="457200" indent="-457200">
              <a:buFont typeface="Arial" panose="020B0604020202020204" pitchFamily="34" charset="0"/>
              <a:buChar char="•"/>
            </a:pPr>
            <a:r>
              <a:rPr lang="nb-NO" sz="3200" b="0" dirty="0" err="1"/>
              <a:t>Answer</a:t>
            </a:r>
            <a:r>
              <a:rPr lang="nb-NO" sz="3200" b="0" dirty="0"/>
              <a:t>: No. As </a:t>
            </a:r>
            <a:r>
              <a:rPr lang="nb-NO" sz="3200" b="0" dirty="0" err="1"/>
              <a:t>there</a:t>
            </a:r>
            <a:r>
              <a:rPr lang="nb-NO" sz="3200" b="0" dirty="0"/>
              <a:t> </a:t>
            </a:r>
            <a:r>
              <a:rPr lang="nb-NO" sz="3200" b="0" dirty="0" err="1"/>
              <a:t>was</a:t>
            </a:r>
            <a:r>
              <a:rPr lang="nb-NO" sz="3200" b="0" dirty="0"/>
              <a:t> </a:t>
            </a:r>
            <a:r>
              <a:rPr lang="nb-NO" sz="3200" b="0" dirty="0" err="1"/>
              <a:t>no</a:t>
            </a:r>
            <a:r>
              <a:rPr lang="nb-NO" sz="3200" b="0" dirty="0"/>
              <a:t> </a:t>
            </a:r>
            <a:r>
              <a:rPr lang="nb-NO" sz="3200" b="0" dirty="0" err="1"/>
              <a:t>insolvency</a:t>
            </a:r>
            <a:r>
              <a:rPr lang="nb-NO" sz="3200" b="0" dirty="0"/>
              <a:t> </a:t>
            </a:r>
            <a:r>
              <a:rPr lang="nb-NO" sz="3200" b="0" dirty="0" err="1"/>
              <a:t>ther</a:t>
            </a:r>
            <a:r>
              <a:rPr lang="nb-NO" sz="3200" b="0" dirty="0"/>
              <a:t> </a:t>
            </a:r>
            <a:r>
              <a:rPr lang="nb-NO" sz="3200" b="0" dirty="0" err="1"/>
              <a:t>could</a:t>
            </a:r>
            <a:r>
              <a:rPr lang="nb-NO" sz="3200" b="0" dirty="0"/>
              <a:t> not be </a:t>
            </a:r>
            <a:r>
              <a:rPr lang="nb-NO" sz="3200" b="0" dirty="0" err="1"/>
              <a:t>any</a:t>
            </a:r>
            <a:r>
              <a:rPr lang="nb-NO" sz="3200" b="0" dirty="0"/>
              <a:t> </a:t>
            </a:r>
            <a:r>
              <a:rPr lang="nb-NO" sz="3200" b="0" dirty="0" err="1"/>
              <a:t>liability</a:t>
            </a:r>
            <a:r>
              <a:rPr lang="nb-NO" sz="3200" b="0" dirty="0"/>
              <a:t>.</a:t>
            </a:r>
          </a:p>
          <a:p>
            <a:endParaRPr lang="nb-NO" dirty="0"/>
          </a:p>
        </p:txBody>
      </p:sp>
    </p:spTree>
    <p:extLst>
      <p:ext uri="{BB962C8B-B14F-4D97-AF65-F5344CB8AC3E}">
        <p14:creationId xmlns:p14="http://schemas.microsoft.com/office/powerpoint/2010/main" val="2827189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erial view of green treetops">
            <a:extLst>
              <a:ext uri="{FF2B5EF4-FFF2-40B4-BE49-F238E27FC236}">
                <a16:creationId xmlns:a16="http://schemas.microsoft.com/office/drawing/2014/main" id="{36B605AA-03DD-0EFD-4D1D-4F1AB3CE4A51}"/>
              </a:ext>
            </a:extLst>
          </p:cNvPr>
          <p:cNvPicPr>
            <a:picLocks noGrp="1" noChangeAspect="1"/>
          </p:cNvPicPr>
          <p:nvPr>
            <p:ph idx="1"/>
          </p:nvPr>
        </p:nvPicPr>
        <p:blipFill rotWithShape="1">
          <a:blip r:embed="rId2"/>
          <a:srcRect l="28671" r="36036" b="-1"/>
          <a:stretch/>
        </p:blipFill>
        <p:spPr>
          <a:xfrm>
            <a:off x="2261264" y="3123964"/>
            <a:ext cx="4694708" cy="8879145"/>
          </a:xfrm>
          <a:noFill/>
        </p:spPr>
      </p:pic>
      <p:sp>
        <p:nvSpPr>
          <p:cNvPr id="2" name="Slide Number Placeholder 1">
            <a:extLst>
              <a:ext uri="{FF2B5EF4-FFF2-40B4-BE49-F238E27FC236}">
                <a16:creationId xmlns:a16="http://schemas.microsoft.com/office/drawing/2014/main" id="{4675C30A-C513-A0D5-A429-300F499FE8A2}"/>
              </a:ext>
            </a:extLst>
          </p:cNvPr>
          <p:cNvSpPr>
            <a:spLocks noGrp="1"/>
          </p:cNvSpPr>
          <p:nvPr>
            <p:ph type="sldNum" sz="quarter" idx="12"/>
          </p:nvPr>
        </p:nvSpPr>
        <p:spPr>
          <a:xfrm>
            <a:off x="22817394" y="12522200"/>
            <a:ext cx="807577" cy="730250"/>
          </a:xfrm>
        </p:spPr>
        <p:txBody>
          <a:bodyPr anchor="ctr">
            <a:normAutofit/>
          </a:bodyPr>
          <a:lstStyle/>
          <a:p>
            <a:pPr>
              <a:spcAft>
                <a:spcPts val="600"/>
              </a:spcAft>
            </a:pPr>
            <a:fld id="{91D568E7-61F5-D04E-995D-81EF41C01A2A}" type="slidenum">
              <a:rPr lang="en-GB" smtClean="0"/>
              <a:pPr>
                <a:spcAft>
                  <a:spcPts val="600"/>
                </a:spcAft>
              </a:pPr>
              <a:t>24</a:t>
            </a:fld>
            <a:endParaRPr lang="en-GB"/>
          </a:p>
        </p:txBody>
      </p:sp>
      <p:sp>
        <p:nvSpPr>
          <p:cNvPr id="3" name="Footer Placeholder 2">
            <a:extLst>
              <a:ext uri="{FF2B5EF4-FFF2-40B4-BE49-F238E27FC236}">
                <a16:creationId xmlns:a16="http://schemas.microsoft.com/office/drawing/2014/main" id="{600023DD-96B6-0981-682E-4B3C66DD7823}"/>
              </a:ext>
            </a:extLst>
          </p:cNvPr>
          <p:cNvSpPr>
            <a:spLocks noGrp="1"/>
          </p:cNvSpPr>
          <p:nvPr>
            <p:ph type="ftr" sz="quarter" idx="3"/>
          </p:nvPr>
        </p:nvSpPr>
        <p:spPr>
          <a:xfrm>
            <a:off x="12023125" y="12554568"/>
            <a:ext cx="10077288" cy="730250"/>
          </a:xfrm>
        </p:spPr>
        <p:txBody>
          <a:bodyPr wrap="square" anchor="ctr">
            <a:normAutofit/>
          </a:bodyPr>
          <a:lstStyle/>
          <a:p>
            <a:pPr>
              <a:spcAft>
                <a:spcPts val="600"/>
              </a:spcAft>
            </a:pPr>
            <a:r>
              <a:rPr lang="en-GB"/>
              <a:t>Legal Copy Helvetica Regular 8/9.6 Black</a:t>
            </a:r>
          </a:p>
        </p:txBody>
      </p:sp>
      <p:sp>
        <p:nvSpPr>
          <p:cNvPr id="16" name="Title 4">
            <a:extLst>
              <a:ext uri="{FF2B5EF4-FFF2-40B4-BE49-F238E27FC236}">
                <a16:creationId xmlns:a16="http://schemas.microsoft.com/office/drawing/2014/main" id="{BFC55D8C-FBDF-7FF1-7E96-59D14AA1D0A7}"/>
              </a:ext>
            </a:extLst>
          </p:cNvPr>
          <p:cNvSpPr>
            <a:spLocks noGrp="1"/>
          </p:cNvSpPr>
          <p:nvPr>
            <p:ph type="title"/>
          </p:nvPr>
        </p:nvSpPr>
        <p:spPr>
          <a:xfrm>
            <a:off x="2246313" y="936384"/>
            <a:ext cx="21372512" cy="800219"/>
          </a:xfrm>
        </p:spPr>
        <p:txBody>
          <a:bodyPr/>
          <a:lstStyle/>
          <a:p>
            <a:r>
              <a:rPr lang="en-US" dirty="0"/>
              <a:t>Key Takeaways from the Norske Skog Claim/Recent Case Law</a:t>
            </a:r>
          </a:p>
        </p:txBody>
      </p:sp>
      <p:sp>
        <p:nvSpPr>
          <p:cNvPr id="12" name="TextBox 11">
            <a:extLst>
              <a:ext uri="{FF2B5EF4-FFF2-40B4-BE49-F238E27FC236}">
                <a16:creationId xmlns:a16="http://schemas.microsoft.com/office/drawing/2014/main" id="{C878F1F2-167B-940D-AFD5-522A94150FC0}"/>
              </a:ext>
            </a:extLst>
          </p:cNvPr>
          <p:cNvSpPr txBox="1"/>
          <p:nvPr/>
        </p:nvSpPr>
        <p:spPr>
          <a:xfrm>
            <a:off x="8416591" y="3123963"/>
            <a:ext cx="13704558" cy="9278625"/>
          </a:xfrm>
          <a:prstGeom prst="rect">
            <a:avLst/>
          </a:prstGeom>
          <a:noFill/>
        </p:spPr>
        <p:txBody>
          <a:bodyPr wrap="square" lIns="0" tIns="0" rIns="0" bIns="0" rtlCol="0">
            <a:noAutofit/>
          </a:bodyPr>
          <a:lstStyle/>
          <a:p>
            <a:pPr marL="342900" indent="-342900" algn="l">
              <a:lnSpc>
                <a:spcPct val="117000"/>
              </a:lnSpc>
              <a:spcAft>
                <a:spcPts val="1000"/>
              </a:spcAft>
              <a:buFont typeface="Arial" panose="020B0604020202020204" pitchFamily="34" charset="0"/>
              <a:buChar char="•"/>
            </a:pPr>
            <a:r>
              <a:rPr lang="nb-NO" sz="3200" dirty="0">
                <a:solidFill>
                  <a:schemeClr val="tx2"/>
                </a:solidFill>
              </a:rPr>
              <a:t>The </a:t>
            </a:r>
            <a:r>
              <a:rPr lang="nb-NO" sz="3200" dirty="0" err="1">
                <a:solidFill>
                  <a:schemeClr val="tx2"/>
                </a:solidFill>
              </a:rPr>
              <a:t>threshold</a:t>
            </a:r>
            <a:r>
              <a:rPr lang="nb-NO" sz="3200" dirty="0">
                <a:solidFill>
                  <a:schemeClr val="tx2"/>
                </a:solidFill>
              </a:rPr>
              <a:t> for </a:t>
            </a:r>
            <a:r>
              <a:rPr lang="nb-NO" sz="3200" dirty="0" err="1">
                <a:solidFill>
                  <a:schemeClr val="tx2"/>
                </a:solidFill>
              </a:rPr>
              <a:t>professional</a:t>
            </a:r>
            <a:r>
              <a:rPr lang="nb-NO" sz="3200" dirty="0">
                <a:solidFill>
                  <a:schemeClr val="tx2"/>
                </a:solidFill>
              </a:rPr>
              <a:t> investors to make a </a:t>
            </a:r>
            <a:r>
              <a:rPr lang="nb-NO" sz="3200" dirty="0" err="1">
                <a:solidFill>
                  <a:schemeClr val="tx2"/>
                </a:solidFill>
              </a:rPr>
              <a:t>claim</a:t>
            </a:r>
            <a:r>
              <a:rPr lang="nb-NO" sz="3200" dirty="0">
                <a:solidFill>
                  <a:schemeClr val="tx2"/>
                </a:solidFill>
              </a:rPr>
              <a:t> is </a:t>
            </a:r>
            <a:r>
              <a:rPr lang="nb-NO" sz="3200" dirty="0" err="1">
                <a:solidFill>
                  <a:schemeClr val="tx2"/>
                </a:solidFill>
              </a:rPr>
              <a:t>higher</a:t>
            </a:r>
            <a:r>
              <a:rPr lang="nb-NO" sz="3200" dirty="0">
                <a:solidFill>
                  <a:schemeClr val="tx2"/>
                </a:solidFill>
              </a:rPr>
              <a:t> </a:t>
            </a:r>
            <a:r>
              <a:rPr lang="nb-NO" sz="3200" dirty="0" err="1">
                <a:solidFill>
                  <a:schemeClr val="tx2"/>
                </a:solidFill>
              </a:rPr>
              <a:t>than</a:t>
            </a:r>
            <a:r>
              <a:rPr lang="nb-NO" sz="3200" dirty="0">
                <a:solidFill>
                  <a:schemeClr val="tx2"/>
                </a:solidFill>
              </a:rPr>
              <a:t> for non-</a:t>
            </a:r>
            <a:r>
              <a:rPr lang="nb-NO" sz="3200" dirty="0" err="1">
                <a:solidFill>
                  <a:schemeClr val="tx2"/>
                </a:solidFill>
              </a:rPr>
              <a:t>professional</a:t>
            </a:r>
            <a:r>
              <a:rPr lang="nb-NO" sz="3200" dirty="0">
                <a:solidFill>
                  <a:schemeClr val="tx2"/>
                </a:solidFill>
              </a:rPr>
              <a:t> </a:t>
            </a:r>
            <a:r>
              <a:rPr lang="nb-NO" sz="3200" dirty="0" err="1">
                <a:solidFill>
                  <a:schemeClr val="tx2"/>
                </a:solidFill>
              </a:rPr>
              <a:t>claimants</a:t>
            </a:r>
            <a:r>
              <a:rPr lang="nb-NO" sz="3200" dirty="0">
                <a:solidFill>
                  <a:schemeClr val="tx2"/>
                </a:solidFill>
              </a:rPr>
              <a:t>.</a:t>
            </a:r>
          </a:p>
          <a:p>
            <a:pPr marL="342900" indent="-342900" algn="l">
              <a:lnSpc>
                <a:spcPct val="117000"/>
              </a:lnSpc>
              <a:spcAft>
                <a:spcPts val="1000"/>
              </a:spcAft>
              <a:buFont typeface="Arial" panose="020B0604020202020204" pitchFamily="34" charset="0"/>
              <a:buChar char="•"/>
            </a:pPr>
            <a:r>
              <a:rPr lang="nb-NO" sz="3200" dirty="0">
                <a:solidFill>
                  <a:schemeClr val="tx2"/>
                </a:solidFill>
              </a:rPr>
              <a:t>Investors </a:t>
            </a:r>
            <a:r>
              <a:rPr lang="nb-NO" sz="3200" dirty="0" err="1">
                <a:solidFill>
                  <a:schemeClr val="tx2"/>
                </a:solidFill>
              </a:rPr>
              <a:t>generally</a:t>
            </a:r>
            <a:r>
              <a:rPr lang="nb-NO" sz="3200" dirty="0">
                <a:solidFill>
                  <a:schemeClr val="tx2"/>
                </a:solidFill>
              </a:rPr>
              <a:t> have to </a:t>
            </a:r>
            <a:r>
              <a:rPr lang="nb-NO" sz="3200" dirty="0" err="1">
                <a:solidFill>
                  <a:schemeClr val="tx2"/>
                </a:solidFill>
              </a:rPr>
              <a:t>bear</a:t>
            </a:r>
            <a:r>
              <a:rPr lang="nb-NO" sz="3200" dirty="0">
                <a:solidFill>
                  <a:schemeClr val="tx2"/>
                </a:solidFill>
              </a:rPr>
              <a:t> </a:t>
            </a:r>
            <a:r>
              <a:rPr lang="nb-NO" sz="3200" dirty="0" err="1">
                <a:solidFill>
                  <a:schemeClr val="tx2"/>
                </a:solidFill>
              </a:rPr>
              <a:t>the</a:t>
            </a:r>
            <a:r>
              <a:rPr lang="nb-NO" sz="3200" dirty="0">
                <a:solidFill>
                  <a:schemeClr val="tx2"/>
                </a:solidFill>
              </a:rPr>
              <a:t> risk </a:t>
            </a:r>
            <a:r>
              <a:rPr lang="nb-NO" sz="3200" dirty="0" err="1">
                <a:solidFill>
                  <a:schemeClr val="tx2"/>
                </a:solidFill>
              </a:rPr>
              <a:t>of</a:t>
            </a:r>
            <a:r>
              <a:rPr lang="nb-NO" sz="3200" dirty="0">
                <a:solidFill>
                  <a:schemeClr val="tx2"/>
                </a:solidFill>
              </a:rPr>
              <a:t> </a:t>
            </a:r>
            <a:r>
              <a:rPr lang="nb-NO" sz="3200" dirty="0" err="1">
                <a:solidFill>
                  <a:schemeClr val="tx2"/>
                </a:solidFill>
              </a:rPr>
              <a:t>their</a:t>
            </a:r>
            <a:r>
              <a:rPr lang="nb-NO" sz="3200" dirty="0">
                <a:solidFill>
                  <a:schemeClr val="tx2"/>
                </a:solidFill>
              </a:rPr>
              <a:t> </a:t>
            </a:r>
            <a:r>
              <a:rPr lang="nb-NO" sz="3200" dirty="0" err="1">
                <a:solidFill>
                  <a:schemeClr val="tx2"/>
                </a:solidFill>
              </a:rPr>
              <a:t>own</a:t>
            </a:r>
            <a:r>
              <a:rPr lang="nb-NO" sz="3200" dirty="0">
                <a:solidFill>
                  <a:schemeClr val="tx2"/>
                </a:solidFill>
              </a:rPr>
              <a:t> </a:t>
            </a:r>
            <a:r>
              <a:rPr lang="nb-NO" sz="3200" dirty="0" err="1">
                <a:solidFill>
                  <a:schemeClr val="tx2"/>
                </a:solidFill>
              </a:rPr>
              <a:t>assumptions</a:t>
            </a:r>
            <a:r>
              <a:rPr lang="nb-NO" sz="3200" dirty="0">
                <a:solidFill>
                  <a:schemeClr val="tx2"/>
                </a:solidFill>
              </a:rPr>
              <a:t> and </a:t>
            </a:r>
            <a:r>
              <a:rPr lang="nb-NO" sz="3200" dirty="0" err="1">
                <a:solidFill>
                  <a:schemeClr val="tx2"/>
                </a:solidFill>
              </a:rPr>
              <a:t>expectations</a:t>
            </a:r>
            <a:endParaRPr lang="nb-NO" sz="3200" dirty="0">
              <a:solidFill>
                <a:schemeClr val="tx2"/>
              </a:solidFill>
            </a:endParaRPr>
          </a:p>
          <a:p>
            <a:pPr marL="342900" indent="-342900" algn="l">
              <a:lnSpc>
                <a:spcPct val="117000"/>
              </a:lnSpc>
              <a:spcAft>
                <a:spcPts val="1000"/>
              </a:spcAft>
              <a:buFont typeface="Arial" panose="020B0604020202020204" pitchFamily="34" charset="0"/>
              <a:buChar char="•"/>
            </a:pPr>
            <a:r>
              <a:rPr lang="nb-NO" sz="3200" dirty="0">
                <a:solidFill>
                  <a:schemeClr val="tx2"/>
                </a:solidFill>
              </a:rPr>
              <a:t>The management and </a:t>
            </a:r>
            <a:r>
              <a:rPr lang="nb-NO" sz="3200" dirty="0" err="1">
                <a:solidFill>
                  <a:schemeClr val="tx2"/>
                </a:solidFill>
              </a:rPr>
              <a:t>board</a:t>
            </a:r>
            <a:r>
              <a:rPr lang="nb-NO" sz="3200" dirty="0">
                <a:solidFill>
                  <a:schemeClr val="tx2"/>
                </a:solidFill>
              </a:rPr>
              <a:t> </a:t>
            </a:r>
            <a:r>
              <a:rPr lang="nb-NO" sz="3200" dirty="0" err="1">
                <a:solidFill>
                  <a:schemeClr val="tx2"/>
                </a:solidFill>
              </a:rPr>
              <a:t>generally</a:t>
            </a:r>
            <a:r>
              <a:rPr lang="nb-NO" sz="3200" dirty="0">
                <a:solidFill>
                  <a:schemeClr val="tx2"/>
                </a:solidFill>
              </a:rPr>
              <a:t> have a </a:t>
            </a:r>
            <a:r>
              <a:rPr lang="nb-NO" sz="3200" dirty="0" err="1">
                <a:solidFill>
                  <a:schemeClr val="tx2"/>
                </a:solidFill>
              </a:rPr>
              <a:t>broad</a:t>
            </a:r>
            <a:r>
              <a:rPr lang="nb-NO" sz="3200" dirty="0">
                <a:solidFill>
                  <a:schemeClr val="tx2"/>
                </a:solidFill>
              </a:rPr>
              <a:t> </a:t>
            </a:r>
            <a:r>
              <a:rPr lang="nb-NO" sz="3200" dirty="0" err="1">
                <a:solidFill>
                  <a:schemeClr val="tx2"/>
                </a:solidFill>
              </a:rPr>
              <a:t>discretion</a:t>
            </a:r>
            <a:r>
              <a:rPr lang="nb-NO" sz="3200" dirty="0">
                <a:solidFill>
                  <a:schemeClr val="tx2"/>
                </a:solidFill>
              </a:rPr>
              <a:t> to </a:t>
            </a:r>
            <a:r>
              <a:rPr lang="nb-NO" sz="3200" dirty="0" err="1">
                <a:solidFill>
                  <a:schemeClr val="tx2"/>
                </a:solidFill>
              </a:rPr>
              <a:t>exercise</a:t>
            </a:r>
            <a:r>
              <a:rPr lang="nb-NO" sz="3200" dirty="0">
                <a:solidFill>
                  <a:schemeClr val="tx2"/>
                </a:solidFill>
              </a:rPr>
              <a:t> </a:t>
            </a:r>
            <a:r>
              <a:rPr lang="nb-NO" sz="3200" dirty="0" err="1">
                <a:solidFill>
                  <a:schemeClr val="tx2"/>
                </a:solidFill>
              </a:rPr>
              <a:t>their</a:t>
            </a:r>
            <a:r>
              <a:rPr lang="nb-NO" sz="3200" dirty="0">
                <a:solidFill>
                  <a:schemeClr val="tx2"/>
                </a:solidFill>
              </a:rPr>
              <a:t> </a:t>
            </a:r>
            <a:r>
              <a:rPr lang="nb-NO" sz="3200" dirty="0" err="1">
                <a:solidFill>
                  <a:schemeClr val="tx2"/>
                </a:solidFill>
              </a:rPr>
              <a:t>judgement</a:t>
            </a:r>
            <a:r>
              <a:rPr lang="nb-NO" sz="3200" dirty="0">
                <a:solidFill>
                  <a:schemeClr val="tx2"/>
                </a:solidFill>
              </a:rPr>
              <a:t>, as </a:t>
            </a:r>
            <a:r>
              <a:rPr lang="nb-NO" sz="3200" dirty="0" err="1">
                <a:solidFill>
                  <a:schemeClr val="tx2"/>
                </a:solidFill>
              </a:rPr>
              <a:t>long</a:t>
            </a:r>
            <a:r>
              <a:rPr lang="nb-NO" sz="3200" dirty="0">
                <a:solidFill>
                  <a:schemeClr val="tx2"/>
                </a:solidFill>
              </a:rPr>
              <a:t> as </a:t>
            </a:r>
            <a:r>
              <a:rPr lang="nb-NO" sz="3200" dirty="0" err="1">
                <a:solidFill>
                  <a:schemeClr val="tx2"/>
                </a:solidFill>
              </a:rPr>
              <a:t>the</a:t>
            </a:r>
            <a:r>
              <a:rPr lang="nb-NO" sz="3200" dirty="0">
                <a:solidFill>
                  <a:schemeClr val="tx2"/>
                </a:solidFill>
              </a:rPr>
              <a:t> basis for </a:t>
            </a:r>
            <a:r>
              <a:rPr lang="nb-NO" sz="3200" dirty="0" err="1">
                <a:solidFill>
                  <a:schemeClr val="tx2"/>
                </a:solidFill>
              </a:rPr>
              <a:t>their</a:t>
            </a:r>
            <a:r>
              <a:rPr lang="nb-NO" sz="3200" dirty="0">
                <a:solidFill>
                  <a:schemeClr val="tx2"/>
                </a:solidFill>
              </a:rPr>
              <a:t> </a:t>
            </a:r>
            <a:r>
              <a:rPr lang="nb-NO" sz="3200" dirty="0" err="1">
                <a:solidFill>
                  <a:schemeClr val="tx2"/>
                </a:solidFill>
              </a:rPr>
              <a:t>exercise</a:t>
            </a:r>
            <a:r>
              <a:rPr lang="nb-NO" sz="3200" dirty="0">
                <a:solidFill>
                  <a:schemeClr val="tx2"/>
                </a:solidFill>
              </a:rPr>
              <a:t> is sound/</a:t>
            </a:r>
            <a:r>
              <a:rPr lang="nb-NO" sz="3200" dirty="0" err="1">
                <a:solidFill>
                  <a:schemeClr val="tx2"/>
                </a:solidFill>
              </a:rPr>
              <a:t>justifiable</a:t>
            </a:r>
            <a:r>
              <a:rPr lang="nb-NO" sz="3200" dirty="0">
                <a:solidFill>
                  <a:schemeClr val="tx2"/>
                </a:solidFill>
              </a:rPr>
              <a:t>.</a:t>
            </a:r>
          </a:p>
          <a:p>
            <a:pPr marL="457200" indent="-457200" algn="l">
              <a:lnSpc>
                <a:spcPct val="117000"/>
              </a:lnSpc>
              <a:spcAft>
                <a:spcPts val="1000"/>
              </a:spcAft>
              <a:buFont typeface="Arial" panose="020B0604020202020204" pitchFamily="34" charset="0"/>
              <a:buChar char="•"/>
            </a:pPr>
            <a:r>
              <a:rPr lang="nb-NO" sz="3200" dirty="0">
                <a:solidFill>
                  <a:schemeClr val="tx2"/>
                </a:solidFill>
              </a:rPr>
              <a:t>«(…) Det er en høy terskel for å ilegge styremedlemmer ansvar for forretningsmessige feilvurderinger. Selv om det er tatt en for stor risiko, eller dersom en prognose om forventet utvikling ikke slår til, må det altså spesielle grunner til for at det skal være aktuelt med erstatningsansvar.»</a:t>
            </a:r>
          </a:p>
          <a:p>
            <a:pPr marL="457200" indent="-457200" algn="l">
              <a:lnSpc>
                <a:spcPct val="117000"/>
              </a:lnSpc>
              <a:spcAft>
                <a:spcPts val="1000"/>
              </a:spcAft>
              <a:buFont typeface="Arial" panose="020B0604020202020204" pitchFamily="34" charset="0"/>
              <a:buChar char="•"/>
            </a:pPr>
            <a:r>
              <a:rPr lang="nb-NO" sz="3200" dirty="0">
                <a:solidFill>
                  <a:schemeClr val="tx2"/>
                </a:solidFill>
              </a:rPr>
              <a:t>The </a:t>
            </a:r>
            <a:r>
              <a:rPr lang="nb-NO" sz="3200" dirty="0" err="1">
                <a:solidFill>
                  <a:schemeClr val="tx2"/>
                </a:solidFill>
              </a:rPr>
              <a:t>costs</a:t>
            </a:r>
            <a:r>
              <a:rPr lang="nb-NO" sz="3200" dirty="0">
                <a:solidFill>
                  <a:schemeClr val="tx2"/>
                </a:solidFill>
              </a:rPr>
              <a:t> </a:t>
            </a:r>
            <a:r>
              <a:rPr lang="nb-NO" sz="3200" dirty="0" err="1">
                <a:solidFill>
                  <a:schemeClr val="tx2"/>
                </a:solidFill>
              </a:rPr>
              <a:t>of</a:t>
            </a:r>
            <a:r>
              <a:rPr lang="nb-NO" sz="3200" dirty="0">
                <a:solidFill>
                  <a:schemeClr val="tx2"/>
                </a:solidFill>
              </a:rPr>
              <a:t> a </a:t>
            </a:r>
            <a:r>
              <a:rPr lang="nb-NO" sz="3200" dirty="0" err="1">
                <a:solidFill>
                  <a:schemeClr val="tx2"/>
                </a:solidFill>
              </a:rPr>
              <a:t>claim</a:t>
            </a:r>
            <a:r>
              <a:rPr lang="nb-NO" sz="3200" dirty="0">
                <a:solidFill>
                  <a:schemeClr val="tx2"/>
                </a:solidFill>
              </a:rPr>
              <a:t> </a:t>
            </a:r>
            <a:r>
              <a:rPr lang="nb-NO" sz="3200" dirty="0" err="1">
                <a:solidFill>
                  <a:schemeClr val="tx2"/>
                </a:solidFill>
              </a:rPr>
              <a:t>can</a:t>
            </a:r>
            <a:r>
              <a:rPr lang="nb-NO" sz="3200" dirty="0">
                <a:solidFill>
                  <a:schemeClr val="tx2"/>
                </a:solidFill>
              </a:rPr>
              <a:t> be </a:t>
            </a:r>
            <a:r>
              <a:rPr lang="nb-NO" sz="3200" dirty="0" err="1">
                <a:solidFill>
                  <a:schemeClr val="tx2"/>
                </a:solidFill>
              </a:rPr>
              <a:t>considerable</a:t>
            </a:r>
            <a:r>
              <a:rPr lang="nb-NO" sz="3200" dirty="0">
                <a:solidFill>
                  <a:schemeClr val="tx2"/>
                </a:solidFill>
              </a:rPr>
              <a:t> </a:t>
            </a:r>
            <a:r>
              <a:rPr lang="nb-NO" sz="3200" dirty="0" err="1">
                <a:solidFill>
                  <a:schemeClr val="tx2"/>
                </a:solidFill>
              </a:rPr>
              <a:t>even</a:t>
            </a:r>
            <a:r>
              <a:rPr lang="nb-NO" sz="3200" dirty="0">
                <a:solidFill>
                  <a:schemeClr val="tx2"/>
                </a:solidFill>
              </a:rPr>
              <a:t> </a:t>
            </a:r>
            <a:r>
              <a:rPr lang="nb-NO" sz="3200" dirty="0" err="1">
                <a:solidFill>
                  <a:schemeClr val="tx2"/>
                </a:solidFill>
              </a:rPr>
              <a:t>when</a:t>
            </a:r>
            <a:r>
              <a:rPr lang="nb-NO" sz="3200" dirty="0">
                <a:solidFill>
                  <a:schemeClr val="tx2"/>
                </a:solidFill>
              </a:rPr>
              <a:t> </a:t>
            </a:r>
            <a:r>
              <a:rPr lang="nb-NO" sz="3200" dirty="0" err="1">
                <a:solidFill>
                  <a:schemeClr val="tx2"/>
                </a:solidFill>
              </a:rPr>
              <a:t>aquitted</a:t>
            </a:r>
            <a:r>
              <a:rPr lang="nb-NO" sz="3200" dirty="0">
                <a:solidFill>
                  <a:schemeClr val="tx2"/>
                </a:solidFill>
              </a:rPr>
              <a:t>:</a:t>
            </a:r>
          </a:p>
          <a:p>
            <a:pPr algn="l">
              <a:lnSpc>
                <a:spcPct val="117000"/>
              </a:lnSpc>
              <a:spcAft>
                <a:spcPts val="1000"/>
              </a:spcAft>
            </a:pPr>
            <a:r>
              <a:rPr lang="nb-NO" sz="3200" dirty="0">
                <a:solidFill>
                  <a:schemeClr val="tx2"/>
                </a:solidFill>
              </a:rPr>
              <a:t>    1. </a:t>
            </a:r>
            <a:r>
              <a:rPr lang="nb-NO" sz="3200" dirty="0" err="1">
                <a:solidFill>
                  <a:schemeClr val="tx2"/>
                </a:solidFill>
              </a:rPr>
              <a:t>Cost</a:t>
            </a:r>
            <a:r>
              <a:rPr lang="nb-NO" sz="3200" dirty="0">
                <a:solidFill>
                  <a:schemeClr val="tx2"/>
                </a:solidFill>
              </a:rPr>
              <a:t> </a:t>
            </a:r>
            <a:r>
              <a:rPr lang="nb-NO" sz="3200" dirty="0" err="1">
                <a:solidFill>
                  <a:schemeClr val="tx2"/>
                </a:solidFill>
              </a:rPr>
              <a:t>of</a:t>
            </a:r>
            <a:r>
              <a:rPr lang="nb-NO" sz="3200" dirty="0">
                <a:solidFill>
                  <a:schemeClr val="tx2"/>
                </a:solidFill>
              </a:rPr>
              <a:t> </a:t>
            </a:r>
            <a:r>
              <a:rPr lang="nb-NO" sz="3200" dirty="0" err="1">
                <a:solidFill>
                  <a:schemeClr val="tx2"/>
                </a:solidFill>
              </a:rPr>
              <a:t>claimants</a:t>
            </a:r>
            <a:r>
              <a:rPr lang="nb-NO" sz="3200" dirty="0">
                <a:solidFill>
                  <a:schemeClr val="tx2"/>
                </a:solidFill>
              </a:rPr>
              <a:t>: MNOK 19</a:t>
            </a:r>
          </a:p>
          <a:p>
            <a:pPr algn="l">
              <a:lnSpc>
                <a:spcPct val="117000"/>
              </a:lnSpc>
              <a:spcAft>
                <a:spcPts val="1000"/>
              </a:spcAft>
            </a:pPr>
            <a:r>
              <a:rPr lang="nb-NO" sz="3200" dirty="0">
                <a:solidFill>
                  <a:schemeClr val="tx2"/>
                </a:solidFill>
              </a:rPr>
              <a:t>     2. </a:t>
            </a:r>
            <a:r>
              <a:rPr lang="nb-NO" sz="3200" dirty="0" err="1">
                <a:solidFill>
                  <a:schemeClr val="tx2"/>
                </a:solidFill>
              </a:rPr>
              <a:t>Cost</a:t>
            </a:r>
            <a:r>
              <a:rPr lang="nb-NO" sz="3200" dirty="0">
                <a:solidFill>
                  <a:schemeClr val="tx2"/>
                </a:solidFill>
              </a:rPr>
              <a:t> </a:t>
            </a:r>
            <a:r>
              <a:rPr lang="nb-NO" sz="3200" dirty="0" err="1">
                <a:solidFill>
                  <a:schemeClr val="tx2"/>
                </a:solidFill>
              </a:rPr>
              <a:t>of</a:t>
            </a:r>
            <a:r>
              <a:rPr lang="nb-NO" sz="3200" dirty="0">
                <a:solidFill>
                  <a:schemeClr val="tx2"/>
                </a:solidFill>
              </a:rPr>
              <a:t> </a:t>
            </a:r>
            <a:r>
              <a:rPr lang="nb-NO" sz="3200" dirty="0" err="1">
                <a:solidFill>
                  <a:schemeClr val="tx2"/>
                </a:solidFill>
              </a:rPr>
              <a:t>defendants</a:t>
            </a:r>
            <a:r>
              <a:rPr lang="nb-NO" sz="3200" dirty="0">
                <a:solidFill>
                  <a:schemeClr val="tx2"/>
                </a:solidFill>
              </a:rPr>
              <a:t>: MNOK 74 (MNOK 20 </a:t>
            </a:r>
            <a:r>
              <a:rPr lang="nb-NO" sz="3200" dirty="0" err="1">
                <a:solidFill>
                  <a:schemeClr val="tx2"/>
                </a:solidFill>
              </a:rPr>
              <a:t>reduction</a:t>
            </a:r>
            <a:r>
              <a:rPr lang="nb-NO" sz="3200" dirty="0">
                <a:solidFill>
                  <a:schemeClr val="tx2"/>
                </a:solidFill>
              </a:rPr>
              <a:t> by </a:t>
            </a:r>
            <a:r>
              <a:rPr lang="nb-NO" sz="3200" dirty="0" err="1">
                <a:solidFill>
                  <a:schemeClr val="tx2"/>
                </a:solidFill>
              </a:rPr>
              <a:t>the</a:t>
            </a:r>
            <a:r>
              <a:rPr lang="nb-NO" sz="3200" dirty="0">
                <a:solidFill>
                  <a:schemeClr val="tx2"/>
                </a:solidFill>
              </a:rPr>
              <a:t> </a:t>
            </a:r>
            <a:r>
              <a:rPr lang="nb-NO" sz="3200" dirty="0" err="1">
                <a:solidFill>
                  <a:schemeClr val="tx2"/>
                </a:solidFill>
              </a:rPr>
              <a:t>courts</a:t>
            </a:r>
            <a:r>
              <a:rPr lang="nb-NO" sz="3200" dirty="0">
                <a:solidFill>
                  <a:schemeClr val="tx2"/>
                </a:solidFill>
              </a:rPr>
              <a:t>)</a:t>
            </a:r>
          </a:p>
          <a:p>
            <a:pPr algn="l">
              <a:lnSpc>
                <a:spcPct val="117000"/>
              </a:lnSpc>
              <a:spcAft>
                <a:spcPts val="1000"/>
              </a:spcAft>
            </a:pPr>
            <a:r>
              <a:rPr lang="nb-NO" sz="3200" dirty="0">
                <a:solidFill>
                  <a:schemeClr val="tx2"/>
                </a:solidFill>
              </a:rPr>
              <a:t>Total </a:t>
            </a:r>
            <a:r>
              <a:rPr lang="nb-NO" sz="3200" dirty="0" err="1">
                <a:solidFill>
                  <a:schemeClr val="tx2"/>
                </a:solidFill>
              </a:rPr>
              <a:t>cost</a:t>
            </a:r>
            <a:r>
              <a:rPr lang="nb-NO" sz="3200" dirty="0">
                <a:solidFill>
                  <a:schemeClr val="tx2"/>
                </a:solidFill>
              </a:rPr>
              <a:t> </a:t>
            </a:r>
            <a:r>
              <a:rPr lang="nb-NO" sz="3200" dirty="0" err="1">
                <a:solidFill>
                  <a:schemeClr val="tx2"/>
                </a:solidFill>
              </a:rPr>
              <a:t>one</a:t>
            </a:r>
            <a:r>
              <a:rPr lang="nb-NO" sz="3200" dirty="0">
                <a:solidFill>
                  <a:schemeClr val="tx2"/>
                </a:solidFill>
              </a:rPr>
              <a:t> </a:t>
            </a:r>
            <a:r>
              <a:rPr lang="nb-NO" sz="3200" dirty="0" err="1">
                <a:solidFill>
                  <a:schemeClr val="tx2"/>
                </a:solidFill>
              </a:rPr>
              <a:t>round</a:t>
            </a:r>
            <a:r>
              <a:rPr lang="nb-NO" sz="3200" dirty="0">
                <a:solidFill>
                  <a:schemeClr val="tx2"/>
                </a:solidFill>
              </a:rPr>
              <a:t> in </a:t>
            </a:r>
            <a:r>
              <a:rPr lang="nb-NO" sz="3200" dirty="0" err="1">
                <a:solidFill>
                  <a:schemeClr val="tx2"/>
                </a:solidFill>
              </a:rPr>
              <a:t>court</a:t>
            </a:r>
            <a:r>
              <a:rPr lang="nb-NO" sz="3200" dirty="0">
                <a:solidFill>
                  <a:schemeClr val="tx2"/>
                </a:solidFill>
              </a:rPr>
              <a:t>: MNOK 93</a:t>
            </a:r>
          </a:p>
        </p:txBody>
      </p:sp>
    </p:spTree>
    <p:extLst>
      <p:ext uri="{BB962C8B-B14F-4D97-AF65-F5344CB8AC3E}">
        <p14:creationId xmlns:p14="http://schemas.microsoft.com/office/powerpoint/2010/main" val="290329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B9E632-F74C-5AFD-48A2-CC757A43FB5C}"/>
              </a:ext>
            </a:extLst>
          </p:cNvPr>
          <p:cNvSpPr>
            <a:spLocks noGrp="1"/>
          </p:cNvSpPr>
          <p:nvPr>
            <p:ph type="sldNum" sz="quarter" idx="12"/>
          </p:nvPr>
        </p:nvSpPr>
        <p:spPr/>
        <p:txBody>
          <a:bodyPr/>
          <a:lstStyle/>
          <a:p>
            <a:fld id="{91D568E7-61F5-D04E-995D-81EF41C01A2A}" type="slidenum">
              <a:rPr lang="en-GB" smtClean="0"/>
              <a:t>25</a:t>
            </a:fld>
            <a:endParaRPr lang="en-GB"/>
          </a:p>
        </p:txBody>
      </p:sp>
      <p:sp>
        <p:nvSpPr>
          <p:cNvPr id="4" name="Footer Placeholder 3">
            <a:extLst>
              <a:ext uri="{FF2B5EF4-FFF2-40B4-BE49-F238E27FC236}">
                <a16:creationId xmlns:a16="http://schemas.microsoft.com/office/drawing/2014/main" id="{AF6843F5-D202-31A9-B1D4-F468E2237F45}"/>
              </a:ext>
            </a:extLst>
          </p:cNvPr>
          <p:cNvSpPr>
            <a:spLocks noGrp="1"/>
          </p:cNvSpPr>
          <p:nvPr>
            <p:ph type="ftr" sz="quarter" idx="3"/>
          </p:nvPr>
        </p:nvSpPr>
        <p:spPr/>
        <p:txBody>
          <a:bodyPr/>
          <a:lstStyle/>
          <a:p>
            <a:r>
              <a:rPr lang="en-GB"/>
              <a:t>Legal Copy Helvetica Regular 8/9.6 Black</a:t>
            </a:r>
            <a:endParaRPr lang="en-GB" dirty="0"/>
          </a:p>
        </p:txBody>
      </p:sp>
      <p:sp>
        <p:nvSpPr>
          <p:cNvPr id="7" name="Title 6">
            <a:extLst>
              <a:ext uri="{FF2B5EF4-FFF2-40B4-BE49-F238E27FC236}">
                <a16:creationId xmlns:a16="http://schemas.microsoft.com/office/drawing/2014/main" id="{F9B6B48F-E7A3-2432-B742-90ADCD408ACF}"/>
              </a:ext>
            </a:extLst>
          </p:cNvPr>
          <p:cNvSpPr>
            <a:spLocks noGrp="1"/>
          </p:cNvSpPr>
          <p:nvPr>
            <p:ph type="title"/>
          </p:nvPr>
        </p:nvSpPr>
        <p:spPr/>
        <p:txBody>
          <a:bodyPr/>
          <a:lstStyle/>
          <a:p>
            <a:r>
              <a:rPr lang="nb-NO" dirty="0"/>
              <a:t>The </a:t>
            </a:r>
            <a:r>
              <a:rPr lang="nb-NO" dirty="0" err="1"/>
              <a:t>lawyers</a:t>
            </a:r>
            <a:r>
              <a:rPr lang="nb-NO" dirty="0"/>
              <a:t> </a:t>
            </a:r>
            <a:r>
              <a:rPr lang="nb-NO" dirty="0" err="1"/>
              <a:t>always</a:t>
            </a:r>
            <a:r>
              <a:rPr lang="nb-NO" dirty="0"/>
              <a:t> </a:t>
            </a:r>
            <a:r>
              <a:rPr lang="nb-NO" dirty="0" err="1"/>
              <a:t>win</a:t>
            </a:r>
            <a:r>
              <a:rPr lang="nb-NO" dirty="0"/>
              <a:t>…</a:t>
            </a:r>
          </a:p>
        </p:txBody>
      </p:sp>
      <p:pic>
        <p:nvPicPr>
          <p:cNvPr id="13" name="Content Placeholder 12">
            <a:extLst>
              <a:ext uri="{FF2B5EF4-FFF2-40B4-BE49-F238E27FC236}">
                <a16:creationId xmlns:a16="http://schemas.microsoft.com/office/drawing/2014/main" id="{A129826E-B335-8F2C-6050-C99891C7291D}"/>
              </a:ext>
            </a:extLst>
          </p:cNvPr>
          <p:cNvPicPr>
            <a:picLocks noGrp="1" noChangeAspect="1"/>
          </p:cNvPicPr>
          <p:nvPr>
            <p:ph sz="quarter" idx="14"/>
          </p:nvPr>
        </p:nvPicPr>
        <p:blipFill>
          <a:blip r:embed="rId2"/>
          <a:stretch>
            <a:fillRect/>
          </a:stretch>
        </p:blipFill>
        <p:spPr>
          <a:xfrm>
            <a:off x="3567895" y="3562350"/>
            <a:ext cx="17739706" cy="7562850"/>
          </a:xfrm>
        </p:spPr>
      </p:pic>
    </p:spTree>
    <p:extLst>
      <p:ext uri="{BB962C8B-B14F-4D97-AF65-F5344CB8AC3E}">
        <p14:creationId xmlns:p14="http://schemas.microsoft.com/office/powerpoint/2010/main" val="3651821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6263B0-227C-8740-05B2-DA1AC0D158F1}"/>
              </a:ext>
            </a:extLst>
          </p:cNvPr>
          <p:cNvSpPr>
            <a:spLocks noGrp="1"/>
          </p:cNvSpPr>
          <p:nvPr>
            <p:ph type="sldNum" sz="quarter" idx="12"/>
          </p:nvPr>
        </p:nvSpPr>
        <p:spPr/>
        <p:txBody>
          <a:bodyPr/>
          <a:lstStyle/>
          <a:p>
            <a:fld id="{91D568E7-61F5-D04E-995D-81EF41C01A2A}" type="slidenum">
              <a:rPr lang="en-GB" smtClean="0"/>
              <a:t>26</a:t>
            </a:fld>
            <a:endParaRPr lang="en-GB"/>
          </a:p>
        </p:txBody>
      </p:sp>
      <p:sp>
        <p:nvSpPr>
          <p:cNvPr id="4" name="Footer Placeholder 3">
            <a:extLst>
              <a:ext uri="{FF2B5EF4-FFF2-40B4-BE49-F238E27FC236}">
                <a16:creationId xmlns:a16="http://schemas.microsoft.com/office/drawing/2014/main" id="{1526A7D3-8FF6-CFE5-9367-D3CCFF7D3B35}"/>
              </a:ext>
            </a:extLst>
          </p:cNvPr>
          <p:cNvSpPr>
            <a:spLocks noGrp="1"/>
          </p:cNvSpPr>
          <p:nvPr>
            <p:ph type="ftr" sz="quarter" idx="3"/>
          </p:nvPr>
        </p:nvSpPr>
        <p:spPr/>
        <p:txBody>
          <a:bodyPr/>
          <a:lstStyle/>
          <a:p>
            <a:r>
              <a:rPr lang="en-GB"/>
              <a:t>Legal Copy Helvetica Regular 8/9.6 Black</a:t>
            </a:r>
            <a:endParaRPr lang="en-GB" dirty="0"/>
          </a:p>
        </p:txBody>
      </p:sp>
      <p:sp>
        <p:nvSpPr>
          <p:cNvPr id="5" name="Title 4">
            <a:extLst>
              <a:ext uri="{FF2B5EF4-FFF2-40B4-BE49-F238E27FC236}">
                <a16:creationId xmlns:a16="http://schemas.microsoft.com/office/drawing/2014/main" id="{330A0BBB-4F2D-552C-EC4B-E0892B3BC611}"/>
              </a:ext>
            </a:extLst>
          </p:cNvPr>
          <p:cNvSpPr>
            <a:spLocks noGrp="1"/>
          </p:cNvSpPr>
          <p:nvPr>
            <p:ph type="title"/>
          </p:nvPr>
        </p:nvSpPr>
        <p:spPr/>
        <p:txBody>
          <a:bodyPr/>
          <a:lstStyle/>
          <a:p>
            <a:r>
              <a:rPr lang="nb-NO" dirty="0"/>
              <a:t>Alternative </a:t>
            </a:r>
            <a:r>
              <a:rPr lang="nb-NO" dirty="0" err="1"/>
              <a:t>financing</a:t>
            </a:r>
            <a:r>
              <a:rPr lang="nb-NO" dirty="0"/>
              <a:t> </a:t>
            </a:r>
            <a:r>
              <a:rPr lang="nb-NO" dirty="0" err="1"/>
              <a:t>of</a:t>
            </a:r>
            <a:r>
              <a:rPr lang="nb-NO" dirty="0"/>
              <a:t> </a:t>
            </a:r>
            <a:r>
              <a:rPr lang="nb-NO" dirty="0" err="1"/>
              <a:t>claims</a:t>
            </a:r>
            <a:endParaRPr lang="nb-NO" dirty="0"/>
          </a:p>
        </p:txBody>
      </p:sp>
      <p:sp>
        <p:nvSpPr>
          <p:cNvPr id="8" name="Text Placeholder 7">
            <a:extLst>
              <a:ext uri="{FF2B5EF4-FFF2-40B4-BE49-F238E27FC236}">
                <a16:creationId xmlns:a16="http://schemas.microsoft.com/office/drawing/2014/main" id="{85F621D5-96D4-0624-5650-42800683A6DE}"/>
              </a:ext>
            </a:extLst>
          </p:cNvPr>
          <p:cNvSpPr>
            <a:spLocks noGrp="1"/>
          </p:cNvSpPr>
          <p:nvPr>
            <p:ph type="body" sz="quarter" idx="15"/>
          </p:nvPr>
        </p:nvSpPr>
        <p:spPr>
          <a:xfrm>
            <a:off x="2264900" y="3140792"/>
            <a:ext cx="4588338" cy="6955707"/>
          </a:xfrm>
        </p:spPr>
        <p:txBody>
          <a:bodyPr/>
          <a:lstStyle/>
          <a:p>
            <a:r>
              <a:rPr lang="nb-NO" dirty="0"/>
              <a:t>Pro-Bono</a:t>
            </a:r>
          </a:p>
          <a:p>
            <a:pPr algn="ctr"/>
            <a:endParaRPr lang="nb-NO" dirty="0"/>
          </a:p>
          <a:p>
            <a:pPr marL="457200" indent="-457200">
              <a:buFont typeface="Arial" panose="020B0604020202020204" pitchFamily="34" charset="0"/>
              <a:buChar char="•"/>
            </a:pPr>
            <a:r>
              <a:rPr lang="nb-NO" sz="3200" b="0" dirty="0"/>
              <a:t>Legal representative </a:t>
            </a:r>
            <a:r>
              <a:rPr lang="nb-NO" sz="3200" b="0" dirty="0" err="1"/>
              <a:t>agrees</a:t>
            </a:r>
            <a:r>
              <a:rPr lang="nb-NO" sz="3200" b="0" dirty="0"/>
              <a:t> to </a:t>
            </a:r>
            <a:r>
              <a:rPr lang="nb-NO" sz="3200" b="0" dirty="0" err="1"/>
              <a:t>waive</a:t>
            </a:r>
            <a:r>
              <a:rPr lang="nb-NO" sz="3200" b="0" dirty="0"/>
              <a:t> </a:t>
            </a:r>
            <a:r>
              <a:rPr lang="nb-NO" sz="3200" b="0" dirty="0" err="1"/>
              <a:t>fees</a:t>
            </a:r>
            <a:r>
              <a:rPr lang="nb-NO" sz="3200" b="0" dirty="0"/>
              <a:t> in </a:t>
            </a:r>
            <a:r>
              <a:rPr lang="nb-NO" sz="3200" b="0" dirty="0" err="1"/>
              <a:t>the</a:t>
            </a:r>
            <a:r>
              <a:rPr lang="nb-NO" sz="3200" b="0" dirty="0"/>
              <a:t> </a:t>
            </a:r>
            <a:r>
              <a:rPr lang="nb-NO" sz="3200" b="0" dirty="0" err="1"/>
              <a:t>event</a:t>
            </a:r>
            <a:r>
              <a:rPr lang="nb-NO" sz="3200" b="0" dirty="0"/>
              <a:t> </a:t>
            </a:r>
            <a:r>
              <a:rPr lang="nb-NO" sz="3200" b="0" dirty="0" err="1"/>
              <a:t>of</a:t>
            </a:r>
            <a:r>
              <a:rPr lang="nb-NO" sz="3200" b="0" dirty="0"/>
              <a:t> a loss, </a:t>
            </a:r>
            <a:r>
              <a:rPr lang="nb-NO" sz="3200" b="0" dirty="0" err="1"/>
              <a:t>but</a:t>
            </a:r>
            <a:r>
              <a:rPr lang="nb-NO" sz="3200" b="0" dirty="0"/>
              <a:t> </a:t>
            </a:r>
            <a:r>
              <a:rPr lang="nb-NO" sz="3200" b="0" dirty="0" err="1"/>
              <a:t>receives</a:t>
            </a:r>
            <a:r>
              <a:rPr lang="nb-NO" sz="3200" b="0" dirty="0"/>
              <a:t> </a:t>
            </a:r>
            <a:r>
              <a:rPr lang="nb-NO" sz="3200" b="0" dirty="0" err="1"/>
              <a:t>payment</a:t>
            </a:r>
            <a:r>
              <a:rPr lang="nb-NO" sz="3200" b="0" dirty="0"/>
              <a:t> </a:t>
            </a:r>
            <a:r>
              <a:rPr lang="nb-NO" sz="3200" b="0" dirty="0" err="1"/>
              <a:t>if</a:t>
            </a:r>
            <a:r>
              <a:rPr lang="nb-NO" sz="3200" b="0" dirty="0"/>
              <a:t> </a:t>
            </a:r>
            <a:r>
              <a:rPr lang="nb-NO" sz="3200" b="0" dirty="0" err="1"/>
              <a:t>successfull</a:t>
            </a:r>
            <a:r>
              <a:rPr lang="nb-NO" sz="3200" b="0" dirty="0"/>
              <a:t> (</a:t>
            </a:r>
            <a:r>
              <a:rPr lang="nb-NO" sz="3200" b="0" dirty="0" err="1"/>
              <a:t>hours</a:t>
            </a:r>
            <a:r>
              <a:rPr lang="nb-NO" sz="3200" b="0" dirty="0"/>
              <a:t> </a:t>
            </a:r>
            <a:r>
              <a:rPr lang="nb-NO" sz="3200" b="0" dirty="0" err="1"/>
              <a:t>calculated</a:t>
            </a:r>
            <a:r>
              <a:rPr lang="nb-NO" sz="3200" b="0" dirty="0"/>
              <a:t>)</a:t>
            </a:r>
          </a:p>
          <a:p>
            <a:pPr marL="457200" indent="-457200">
              <a:buFont typeface="Arial" panose="020B0604020202020204" pitchFamily="34" charset="0"/>
              <a:buChar char="•"/>
            </a:pPr>
            <a:r>
              <a:rPr lang="nb-NO" sz="3200" b="0" dirty="0" err="1"/>
              <a:t>Claimant</a:t>
            </a:r>
            <a:r>
              <a:rPr lang="nb-NO" sz="3200" b="0" dirty="0"/>
              <a:t> </a:t>
            </a:r>
            <a:r>
              <a:rPr lang="nb-NO" sz="3200" b="0" dirty="0" err="1"/>
              <a:t>needs</a:t>
            </a:r>
            <a:r>
              <a:rPr lang="nb-NO" sz="3200" b="0" dirty="0"/>
              <a:t> to </a:t>
            </a:r>
            <a:r>
              <a:rPr lang="nb-NO" sz="3200" b="0" dirty="0" err="1"/>
              <a:t>pay</a:t>
            </a:r>
            <a:r>
              <a:rPr lang="nb-NO" sz="3200" b="0" dirty="0"/>
              <a:t> </a:t>
            </a:r>
            <a:r>
              <a:rPr lang="nb-NO" sz="3200" b="0" dirty="0" err="1"/>
              <a:t>opponent’s</a:t>
            </a:r>
            <a:r>
              <a:rPr lang="nb-NO" sz="3200" b="0" dirty="0"/>
              <a:t> </a:t>
            </a:r>
            <a:r>
              <a:rPr lang="nb-NO" sz="3200" b="0" dirty="0" err="1"/>
              <a:t>costs</a:t>
            </a:r>
            <a:r>
              <a:rPr lang="nb-NO" sz="3200" b="0" dirty="0"/>
              <a:t> in </a:t>
            </a:r>
            <a:r>
              <a:rPr lang="nb-NO" sz="3200" b="0" dirty="0" err="1"/>
              <a:t>the</a:t>
            </a:r>
            <a:r>
              <a:rPr lang="nb-NO" sz="3200" b="0" dirty="0"/>
              <a:t> </a:t>
            </a:r>
            <a:r>
              <a:rPr lang="nb-NO" sz="3200" b="0" dirty="0" err="1"/>
              <a:t>event</a:t>
            </a:r>
            <a:r>
              <a:rPr lang="nb-NO" sz="3200" b="0" dirty="0"/>
              <a:t> </a:t>
            </a:r>
            <a:r>
              <a:rPr lang="nb-NO" sz="3200" b="0" dirty="0" err="1"/>
              <a:t>of</a:t>
            </a:r>
            <a:r>
              <a:rPr lang="nb-NO" sz="3200" b="0" dirty="0"/>
              <a:t> a loss </a:t>
            </a:r>
          </a:p>
        </p:txBody>
      </p:sp>
      <p:sp>
        <p:nvSpPr>
          <p:cNvPr id="9" name="Text Placeholder 8">
            <a:extLst>
              <a:ext uri="{FF2B5EF4-FFF2-40B4-BE49-F238E27FC236}">
                <a16:creationId xmlns:a16="http://schemas.microsoft.com/office/drawing/2014/main" id="{18282ABA-0B23-40F8-92CD-D60C19F9DACE}"/>
              </a:ext>
            </a:extLst>
          </p:cNvPr>
          <p:cNvSpPr>
            <a:spLocks noGrp="1"/>
          </p:cNvSpPr>
          <p:nvPr>
            <p:ph type="body" sz="quarter" idx="16"/>
          </p:nvPr>
        </p:nvSpPr>
        <p:spPr/>
        <p:txBody>
          <a:bodyPr/>
          <a:lstStyle/>
          <a:p>
            <a:pPr algn="ctr"/>
            <a:r>
              <a:rPr lang="nb-NO" dirty="0"/>
              <a:t>Transfer </a:t>
            </a:r>
            <a:r>
              <a:rPr lang="nb-NO" dirty="0" err="1"/>
              <a:t>of</a:t>
            </a:r>
            <a:r>
              <a:rPr lang="nb-NO" dirty="0"/>
              <a:t> Claims</a:t>
            </a:r>
          </a:p>
          <a:p>
            <a:pPr algn="ctr"/>
            <a:endParaRPr lang="nb-NO" dirty="0"/>
          </a:p>
          <a:p>
            <a:pPr marL="571500" indent="-571500">
              <a:buFont typeface="Arial" panose="020B0604020202020204" pitchFamily="34" charset="0"/>
              <a:buChar char="•"/>
            </a:pPr>
            <a:r>
              <a:rPr lang="nb-NO" sz="3200" b="0" dirty="0" err="1"/>
              <a:t>Creditors</a:t>
            </a:r>
            <a:r>
              <a:rPr lang="nb-NO" sz="3200" b="0" dirty="0"/>
              <a:t> </a:t>
            </a:r>
            <a:r>
              <a:rPr lang="nb-NO" sz="3200" b="0" dirty="0" err="1"/>
              <a:t>may</a:t>
            </a:r>
            <a:r>
              <a:rPr lang="nb-NO" sz="3200" b="0" dirty="0"/>
              <a:t> </a:t>
            </a:r>
            <a:r>
              <a:rPr lang="nb-NO" sz="3200" b="0" dirty="0" err="1"/>
              <a:t>generally</a:t>
            </a:r>
            <a:r>
              <a:rPr lang="nb-NO" sz="3200" b="0" dirty="0"/>
              <a:t> transfer </a:t>
            </a:r>
            <a:r>
              <a:rPr lang="nb-NO" sz="3200" b="0" dirty="0" err="1"/>
              <a:t>their</a:t>
            </a:r>
            <a:r>
              <a:rPr lang="nb-NO" sz="3200" b="0" dirty="0"/>
              <a:t> </a:t>
            </a:r>
            <a:r>
              <a:rPr lang="nb-NO" sz="3200" b="0" dirty="0" err="1"/>
              <a:t>claims</a:t>
            </a:r>
            <a:r>
              <a:rPr lang="nb-NO" sz="3200" b="0" dirty="0"/>
              <a:t> </a:t>
            </a:r>
            <a:r>
              <a:rPr lang="nb-NO" sz="3200" b="0" dirty="0" err="1"/>
              <a:t>freely</a:t>
            </a:r>
            <a:r>
              <a:rPr lang="nb-NO" sz="3200" b="0" dirty="0"/>
              <a:t> </a:t>
            </a:r>
            <a:r>
              <a:rPr lang="nb-NO" sz="3200" b="0" dirty="0" err="1"/>
              <a:t>without</a:t>
            </a:r>
            <a:r>
              <a:rPr lang="nb-NO" sz="3200" b="0" dirty="0"/>
              <a:t> </a:t>
            </a:r>
            <a:r>
              <a:rPr lang="nb-NO" sz="3200" b="0" dirty="0" err="1"/>
              <a:t>the</a:t>
            </a:r>
            <a:r>
              <a:rPr lang="nb-NO" sz="3200" b="0" dirty="0"/>
              <a:t> </a:t>
            </a:r>
            <a:r>
              <a:rPr lang="nb-NO" sz="3200" b="0" dirty="0" err="1"/>
              <a:t>debtors</a:t>
            </a:r>
            <a:r>
              <a:rPr lang="nb-NO" sz="3200" b="0" dirty="0"/>
              <a:t> </a:t>
            </a:r>
            <a:r>
              <a:rPr lang="nb-NO" sz="3200" b="0" dirty="0" err="1"/>
              <a:t>consent</a:t>
            </a:r>
            <a:r>
              <a:rPr lang="nb-NO" sz="3200" b="0" dirty="0"/>
              <a:t> under Norwegian Law.</a:t>
            </a:r>
          </a:p>
          <a:p>
            <a:pPr marL="571500" indent="-571500">
              <a:buFont typeface="Arial" panose="020B0604020202020204" pitchFamily="34" charset="0"/>
              <a:buChar char="•"/>
            </a:pPr>
            <a:r>
              <a:rPr lang="nb-NO" sz="3200" b="0" dirty="0"/>
              <a:t>The </a:t>
            </a:r>
            <a:r>
              <a:rPr lang="nb-NO" sz="3200" b="0" dirty="0" err="1"/>
              <a:t>new</a:t>
            </a:r>
            <a:r>
              <a:rPr lang="nb-NO" sz="3200" b="0" dirty="0"/>
              <a:t> </a:t>
            </a:r>
            <a:r>
              <a:rPr lang="nb-NO" sz="3200" b="0" dirty="0" err="1"/>
              <a:t>creditor</a:t>
            </a:r>
            <a:r>
              <a:rPr lang="nb-NO" sz="3200" b="0" dirty="0"/>
              <a:t> </a:t>
            </a:r>
            <a:r>
              <a:rPr lang="nb-NO" sz="3200" b="0" dirty="0" err="1"/>
              <a:t>may</a:t>
            </a:r>
            <a:r>
              <a:rPr lang="nb-NO" sz="3200" b="0" dirty="0"/>
              <a:t> </a:t>
            </a:r>
            <a:r>
              <a:rPr lang="nb-NO" sz="3200" b="0" dirty="0" err="1"/>
              <a:t>pursue</a:t>
            </a:r>
            <a:r>
              <a:rPr lang="nb-NO" sz="3200" b="0" dirty="0"/>
              <a:t> </a:t>
            </a:r>
            <a:r>
              <a:rPr lang="nb-NO" sz="3200" b="0" dirty="0" err="1"/>
              <a:t>the</a:t>
            </a:r>
            <a:r>
              <a:rPr lang="nb-NO" sz="3200" b="0" dirty="0"/>
              <a:t> </a:t>
            </a:r>
            <a:r>
              <a:rPr lang="nb-NO" sz="3200" b="0" dirty="0" err="1"/>
              <a:t>claim</a:t>
            </a:r>
            <a:r>
              <a:rPr lang="nb-NO" sz="3200" b="0" dirty="0"/>
              <a:t> in </a:t>
            </a:r>
            <a:r>
              <a:rPr lang="nb-NO" sz="3200" b="0" dirty="0" err="1"/>
              <a:t>their</a:t>
            </a:r>
            <a:r>
              <a:rPr lang="nb-NO" sz="3200" b="0" dirty="0"/>
              <a:t> </a:t>
            </a:r>
            <a:r>
              <a:rPr lang="nb-NO" sz="3200" b="0" dirty="0" err="1"/>
              <a:t>own</a:t>
            </a:r>
            <a:r>
              <a:rPr lang="nb-NO" sz="3200" b="0" dirty="0"/>
              <a:t> </a:t>
            </a:r>
            <a:r>
              <a:rPr lang="nb-NO" sz="3200" b="0" dirty="0" err="1"/>
              <a:t>name</a:t>
            </a:r>
            <a:r>
              <a:rPr lang="nb-NO" sz="3200" b="0" dirty="0"/>
              <a:t> and at </a:t>
            </a:r>
            <a:r>
              <a:rPr lang="nb-NO" sz="3200" b="0" dirty="0" err="1"/>
              <a:t>their</a:t>
            </a:r>
            <a:r>
              <a:rPr lang="nb-NO" sz="3200" b="0" dirty="0"/>
              <a:t> </a:t>
            </a:r>
            <a:r>
              <a:rPr lang="nb-NO" sz="3200" b="0" dirty="0" err="1"/>
              <a:t>own</a:t>
            </a:r>
            <a:r>
              <a:rPr lang="nb-NO" sz="3200" b="0" dirty="0"/>
              <a:t> risk, </a:t>
            </a:r>
            <a:r>
              <a:rPr lang="nb-NO" sz="3200" b="0" dirty="0" err="1"/>
              <a:t>with</a:t>
            </a:r>
            <a:r>
              <a:rPr lang="nb-NO" sz="3200" b="0" dirty="0"/>
              <a:t> </a:t>
            </a:r>
            <a:r>
              <a:rPr lang="nb-NO" sz="3200" b="0" dirty="0" err="1"/>
              <a:t>the</a:t>
            </a:r>
            <a:r>
              <a:rPr lang="nb-NO" sz="3200" b="0" dirty="0"/>
              <a:t> right to (full) </a:t>
            </a:r>
            <a:r>
              <a:rPr lang="nb-NO" sz="3200" b="0" dirty="0" err="1"/>
              <a:t>recovery</a:t>
            </a:r>
            <a:r>
              <a:rPr lang="nb-NO" sz="3200" b="0" dirty="0"/>
              <a:t> </a:t>
            </a:r>
            <a:r>
              <a:rPr lang="nb-NO" sz="3200" b="0" dirty="0" err="1"/>
              <a:t>if</a:t>
            </a:r>
            <a:r>
              <a:rPr lang="nb-NO" sz="3200" b="0" dirty="0"/>
              <a:t> </a:t>
            </a:r>
            <a:r>
              <a:rPr lang="nb-NO" sz="3200" b="0" dirty="0" err="1"/>
              <a:t>successfull</a:t>
            </a:r>
            <a:r>
              <a:rPr lang="nb-NO" sz="3200" b="0" dirty="0"/>
              <a:t> </a:t>
            </a:r>
          </a:p>
        </p:txBody>
      </p:sp>
      <p:sp>
        <p:nvSpPr>
          <p:cNvPr id="10" name="Text Placeholder 9">
            <a:extLst>
              <a:ext uri="{FF2B5EF4-FFF2-40B4-BE49-F238E27FC236}">
                <a16:creationId xmlns:a16="http://schemas.microsoft.com/office/drawing/2014/main" id="{8FF247E0-40B3-757F-7922-5DA30E51E2FF}"/>
              </a:ext>
            </a:extLst>
          </p:cNvPr>
          <p:cNvSpPr>
            <a:spLocks noGrp="1"/>
          </p:cNvSpPr>
          <p:nvPr>
            <p:ph type="body" sz="quarter" idx="17"/>
          </p:nvPr>
        </p:nvSpPr>
        <p:spPr/>
        <p:txBody>
          <a:bodyPr/>
          <a:lstStyle/>
          <a:p>
            <a:pPr algn="ctr"/>
            <a:r>
              <a:rPr lang="nb-NO" dirty="0" err="1"/>
              <a:t>Litigation</a:t>
            </a:r>
            <a:r>
              <a:rPr lang="nb-NO" dirty="0"/>
              <a:t> </a:t>
            </a:r>
            <a:r>
              <a:rPr lang="nb-NO" dirty="0" err="1"/>
              <a:t>Funding</a:t>
            </a:r>
            <a:endParaRPr lang="nb-NO" dirty="0"/>
          </a:p>
          <a:p>
            <a:pPr algn="ctr"/>
            <a:endParaRPr lang="nb-NO" dirty="0"/>
          </a:p>
          <a:p>
            <a:pPr marL="571500" indent="-571500">
              <a:buFont typeface="Arial" panose="020B0604020202020204" pitchFamily="34" charset="0"/>
              <a:buChar char="•"/>
            </a:pPr>
            <a:r>
              <a:rPr lang="nb-NO" sz="3200" b="0" dirty="0"/>
              <a:t>A </a:t>
            </a:r>
            <a:r>
              <a:rPr lang="nb-NO" sz="3200" b="0" dirty="0" err="1"/>
              <a:t>third</a:t>
            </a:r>
            <a:r>
              <a:rPr lang="nb-NO" sz="3200" b="0" dirty="0"/>
              <a:t> party </a:t>
            </a:r>
            <a:r>
              <a:rPr lang="nb-NO" sz="3200" b="0" dirty="0" err="1"/>
              <a:t>agrees</a:t>
            </a:r>
            <a:r>
              <a:rPr lang="nb-NO" sz="3200" b="0" dirty="0"/>
              <a:t> to </a:t>
            </a:r>
            <a:r>
              <a:rPr lang="nb-NO" sz="3200" b="0" dirty="0" err="1"/>
              <a:t>fund</a:t>
            </a:r>
            <a:r>
              <a:rPr lang="nb-NO" sz="3200" b="0" dirty="0"/>
              <a:t> </a:t>
            </a:r>
            <a:r>
              <a:rPr lang="nb-NO" sz="3200" b="0" dirty="0" err="1"/>
              <a:t>the</a:t>
            </a:r>
            <a:r>
              <a:rPr lang="nb-NO" sz="3200" b="0" dirty="0"/>
              <a:t> </a:t>
            </a:r>
            <a:r>
              <a:rPr lang="nb-NO" sz="3200" b="0" dirty="0" err="1"/>
              <a:t>litigation</a:t>
            </a:r>
            <a:r>
              <a:rPr lang="nb-NO" sz="3200" b="0" dirty="0"/>
              <a:t> </a:t>
            </a:r>
            <a:r>
              <a:rPr lang="nb-NO" sz="3200" b="0" dirty="0" err="1"/>
              <a:t>costs</a:t>
            </a:r>
            <a:r>
              <a:rPr lang="nb-NO" sz="3200" b="0" dirty="0"/>
              <a:t> </a:t>
            </a:r>
            <a:r>
              <a:rPr lang="nb-NO" sz="3200" b="0" dirty="0" err="1"/>
              <a:t>of</a:t>
            </a:r>
            <a:r>
              <a:rPr lang="nb-NO" sz="3200" b="0" dirty="0"/>
              <a:t> </a:t>
            </a:r>
            <a:r>
              <a:rPr lang="nb-NO" sz="3200" b="0" dirty="0" err="1"/>
              <a:t>the</a:t>
            </a:r>
            <a:r>
              <a:rPr lang="nb-NO" sz="3200" b="0" dirty="0"/>
              <a:t> </a:t>
            </a:r>
            <a:r>
              <a:rPr lang="nb-NO" sz="3200" b="0" dirty="0" err="1"/>
              <a:t>claimant</a:t>
            </a:r>
            <a:r>
              <a:rPr lang="nb-NO" sz="3200" b="0" dirty="0"/>
              <a:t> for a </a:t>
            </a:r>
            <a:r>
              <a:rPr lang="nb-NO" sz="3200" b="0" dirty="0" err="1"/>
              <a:t>fee</a:t>
            </a:r>
            <a:r>
              <a:rPr lang="nb-NO" sz="3200" b="0" dirty="0"/>
              <a:t>.</a:t>
            </a:r>
          </a:p>
          <a:p>
            <a:pPr marL="571500" indent="-571500">
              <a:buFont typeface="Arial" panose="020B0604020202020204" pitchFamily="34" charset="0"/>
              <a:buChar char="•"/>
            </a:pPr>
            <a:r>
              <a:rPr lang="nb-NO" sz="3200" b="0" dirty="0" err="1"/>
              <a:t>Claimant</a:t>
            </a:r>
            <a:r>
              <a:rPr lang="nb-NO" sz="3200" b="0" dirty="0"/>
              <a:t> </a:t>
            </a:r>
            <a:r>
              <a:rPr lang="nb-NO" sz="3200" b="0" dirty="0" err="1"/>
              <a:t>pursues</a:t>
            </a:r>
            <a:r>
              <a:rPr lang="nb-NO" sz="3200" b="0" dirty="0"/>
              <a:t> </a:t>
            </a:r>
            <a:r>
              <a:rPr lang="nb-NO" sz="3200" b="0" dirty="0" err="1"/>
              <a:t>the</a:t>
            </a:r>
            <a:r>
              <a:rPr lang="nb-NO" sz="3200" b="0" dirty="0"/>
              <a:t> </a:t>
            </a:r>
            <a:r>
              <a:rPr lang="nb-NO" sz="3200" b="0" dirty="0" err="1"/>
              <a:t>claim</a:t>
            </a:r>
            <a:r>
              <a:rPr lang="nb-NO" sz="3200" b="0" dirty="0"/>
              <a:t> in </a:t>
            </a:r>
            <a:r>
              <a:rPr lang="nb-NO" sz="3200" b="0" dirty="0" err="1"/>
              <a:t>their</a:t>
            </a:r>
            <a:r>
              <a:rPr lang="nb-NO" sz="3200" b="0" dirty="0"/>
              <a:t> </a:t>
            </a:r>
            <a:r>
              <a:rPr lang="nb-NO" sz="3200" b="0" dirty="0" err="1"/>
              <a:t>own</a:t>
            </a:r>
            <a:r>
              <a:rPr lang="nb-NO" sz="3200" b="0" dirty="0"/>
              <a:t> </a:t>
            </a:r>
            <a:r>
              <a:rPr lang="nb-NO" sz="3200" b="0" dirty="0" err="1"/>
              <a:t>name</a:t>
            </a:r>
            <a:r>
              <a:rPr lang="nb-NO" sz="3200" b="0" dirty="0"/>
              <a:t> and at </a:t>
            </a:r>
            <a:r>
              <a:rPr lang="nb-NO" sz="3200" b="0" dirty="0" err="1"/>
              <a:t>their</a:t>
            </a:r>
            <a:r>
              <a:rPr lang="nb-NO" sz="3200" b="0" dirty="0"/>
              <a:t> </a:t>
            </a:r>
            <a:r>
              <a:rPr lang="nb-NO" sz="3200" b="0" dirty="0" err="1"/>
              <a:t>own</a:t>
            </a:r>
            <a:r>
              <a:rPr lang="nb-NO" sz="3200" b="0" dirty="0"/>
              <a:t> risk.</a:t>
            </a:r>
          </a:p>
          <a:p>
            <a:pPr marL="571500" indent="-571500">
              <a:buFont typeface="Arial" panose="020B0604020202020204" pitchFamily="34" charset="0"/>
              <a:buChar char="•"/>
            </a:pPr>
            <a:r>
              <a:rPr lang="nb-NO" sz="3200" b="0" dirty="0"/>
              <a:t>Funder </a:t>
            </a:r>
            <a:r>
              <a:rPr lang="nb-NO" sz="3200" b="0" dirty="0" err="1"/>
              <a:t>pays</a:t>
            </a:r>
            <a:r>
              <a:rPr lang="nb-NO" sz="3200" b="0" dirty="0"/>
              <a:t>/</a:t>
            </a:r>
            <a:r>
              <a:rPr lang="nb-NO" sz="3200" b="0" dirty="0" err="1"/>
              <a:t>receives</a:t>
            </a:r>
            <a:r>
              <a:rPr lang="nb-NO" sz="3200" b="0" dirty="0"/>
              <a:t> </a:t>
            </a:r>
            <a:r>
              <a:rPr lang="nb-NO" sz="3200" b="0" dirty="0" err="1"/>
              <a:t>remuneration</a:t>
            </a:r>
            <a:r>
              <a:rPr lang="nb-NO" sz="3200" b="0" dirty="0"/>
              <a:t> from </a:t>
            </a:r>
            <a:r>
              <a:rPr lang="nb-NO" sz="3200" b="0" dirty="0" err="1"/>
              <a:t>the</a:t>
            </a:r>
            <a:r>
              <a:rPr lang="nb-NO" sz="3200" b="0" dirty="0"/>
              <a:t> </a:t>
            </a:r>
            <a:r>
              <a:rPr lang="nb-NO" sz="3200" b="0" dirty="0" err="1"/>
              <a:t>claimant</a:t>
            </a:r>
            <a:r>
              <a:rPr lang="nb-NO" sz="3200" b="0" dirty="0"/>
              <a:t> </a:t>
            </a:r>
            <a:r>
              <a:rPr lang="nb-NO" sz="3200" b="0" dirty="0" err="1"/>
              <a:t>but</a:t>
            </a:r>
            <a:r>
              <a:rPr lang="nb-NO" sz="3200" b="0" dirty="0"/>
              <a:t> has </a:t>
            </a:r>
            <a:r>
              <a:rPr lang="nb-NO" sz="3200" b="0" dirty="0" err="1"/>
              <a:t>no</a:t>
            </a:r>
            <a:r>
              <a:rPr lang="nb-NO" sz="3200" b="0" dirty="0"/>
              <a:t> </a:t>
            </a:r>
            <a:r>
              <a:rPr lang="nb-NO" sz="3200" b="0" dirty="0" err="1"/>
              <a:t>claim</a:t>
            </a:r>
            <a:r>
              <a:rPr lang="nb-NO" sz="3200" b="0" dirty="0"/>
              <a:t> </a:t>
            </a:r>
            <a:r>
              <a:rPr lang="nb-NO" sz="3200" b="0" dirty="0" err="1"/>
              <a:t>towards</a:t>
            </a:r>
            <a:r>
              <a:rPr lang="nb-NO" sz="3200" b="0" dirty="0"/>
              <a:t> </a:t>
            </a:r>
            <a:r>
              <a:rPr lang="nb-NO" sz="3200" b="0" dirty="0" err="1"/>
              <a:t>defendant</a:t>
            </a:r>
            <a:r>
              <a:rPr lang="nb-NO" sz="3200" b="0" dirty="0"/>
              <a:t>.</a:t>
            </a:r>
          </a:p>
          <a:p>
            <a:pPr marL="571500" indent="-571500">
              <a:buFont typeface="Arial" panose="020B0604020202020204" pitchFamily="34" charset="0"/>
              <a:buChar char="•"/>
            </a:pPr>
            <a:endParaRPr lang="nb-NO" dirty="0"/>
          </a:p>
        </p:txBody>
      </p:sp>
      <p:sp>
        <p:nvSpPr>
          <p:cNvPr id="12" name="Text Placeholder 11">
            <a:extLst>
              <a:ext uri="{FF2B5EF4-FFF2-40B4-BE49-F238E27FC236}">
                <a16:creationId xmlns:a16="http://schemas.microsoft.com/office/drawing/2014/main" id="{FD829AD8-EAC8-D063-BE05-BCBB503EC115}"/>
              </a:ext>
            </a:extLst>
          </p:cNvPr>
          <p:cNvSpPr>
            <a:spLocks noGrp="1"/>
          </p:cNvSpPr>
          <p:nvPr>
            <p:ph type="body" sz="quarter" idx="18"/>
          </p:nvPr>
        </p:nvSpPr>
        <p:spPr/>
        <p:txBody>
          <a:bodyPr/>
          <a:lstStyle/>
          <a:p>
            <a:r>
              <a:rPr lang="nb-NO" dirty="0"/>
              <a:t>Public </a:t>
            </a:r>
            <a:r>
              <a:rPr lang="nb-NO" dirty="0" err="1"/>
              <a:t>Interest</a:t>
            </a:r>
            <a:r>
              <a:rPr lang="nb-NO" dirty="0"/>
              <a:t> Group</a:t>
            </a:r>
          </a:p>
          <a:p>
            <a:endParaRPr lang="nb-NO" dirty="0"/>
          </a:p>
          <a:p>
            <a:pPr marL="457200" indent="-457200">
              <a:buFont typeface="Arial" panose="020B0604020202020204" pitchFamily="34" charset="0"/>
              <a:buChar char="•"/>
            </a:pPr>
            <a:r>
              <a:rPr lang="nb-NO" sz="3200" b="0" dirty="0"/>
              <a:t>A </a:t>
            </a:r>
            <a:r>
              <a:rPr lang="nb-NO" sz="3200" b="0" dirty="0" err="1"/>
              <a:t>public</a:t>
            </a:r>
            <a:r>
              <a:rPr lang="nb-NO" sz="3200" b="0" dirty="0"/>
              <a:t> </a:t>
            </a:r>
            <a:r>
              <a:rPr lang="nb-NO" sz="3200" b="0" dirty="0" err="1"/>
              <a:t>interest</a:t>
            </a:r>
            <a:r>
              <a:rPr lang="nb-NO" sz="3200" b="0" dirty="0"/>
              <a:t> </a:t>
            </a:r>
            <a:r>
              <a:rPr lang="nb-NO" sz="3200" b="0" dirty="0" err="1"/>
              <a:t>group</a:t>
            </a:r>
            <a:r>
              <a:rPr lang="nb-NO" sz="3200" b="0" dirty="0"/>
              <a:t> </a:t>
            </a:r>
            <a:r>
              <a:rPr lang="nb-NO" sz="3200" b="0" dirty="0" err="1"/>
              <a:t>such</a:t>
            </a:r>
            <a:r>
              <a:rPr lang="nb-NO" sz="3200" b="0" dirty="0"/>
              <a:t> as The Consumer </a:t>
            </a:r>
            <a:r>
              <a:rPr lang="nb-NO" sz="3200" b="0" dirty="0" err="1"/>
              <a:t>Protection</a:t>
            </a:r>
            <a:r>
              <a:rPr lang="nb-NO" sz="3200" b="0" dirty="0"/>
              <a:t> </a:t>
            </a:r>
            <a:r>
              <a:rPr lang="nb-NO" sz="3200" b="0" dirty="0" err="1"/>
              <a:t>Counsil</a:t>
            </a:r>
            <a:r>
              <a:rPr lang="nb-NO" sz="3200" b="0" dirty="0"/>
              <a:t> </a:t>
            </a:r>
            <a:r>
              <a:rPr lang="nb-NO" sz="3200" b="0" dirty="0" err="1"/>
              <a:t>may</a:t>
            </a:r>
            <a:r>
              <a:rPr lang="nb-NO" sz="3200" b="0" dirty="0"/>
              <a:t> </a:t>
            </a:r>
            <a:r>
              <a:rPr lang="nb-NO" sz="3200" b="0" dirty="0" err="1"/>
              <a:t>agree</a:t>
            </a:r>
            <a:r>
              <a:rPr lang="nb-NO" sz="3200" b="0" dirty="0"/>
              <a:t> to </a:t>
            </a:r>
            <a:r>
              <a:rPr lang="nb-NO" sz="3200" b="0" dirty="0" err="1"/>
              <a:t>conduct</a:t>
            </a:r>
            <a:r>
              <a:rPr lang="nb-NO" sz="3200" b="0" dirty="0"/>
              <a:t> </a:t>
            </a:r>
            <a:r>
              <a:rPr lang="nb-NO" sz="3200" b="0" dirty="0" err="1"/>
              <a:t>the</a:t>
            </a:r>
            <a:r>
              <a:rPr lang="nb-NO" sz="3200" b="0" dirty="0"/>
              <a:t> case </a:t>
            </a:r>
            <a:r>
              <a:rPr lang="nb-NO" sz="3200" b="0" dirty="0" err="1"/>
              <a:t>on</a:t>
            </a:r>
            <a:r>
              <a:rPr lang="nb-NO" sz="3200" b="0" dirty="0"/>
              <a:t> </a:t>
            </a:r>
            <a:r>
              <a:rPr lang="nb-NO" sz="3200" b="0" dirty="0" err="1"/>
              <a:t>behalf</a:t>
            </a:r>
            <a:r>
              <a:rPr lang="nb-NO" sz="3200" b="0" dirty="0"/>
              <a:t> </a:t>
            </a:r>
            <a:r>
              <a:rPr lang="nb-NO" sz="3200" b="0" dirty="0" err="1"/>
              <a:t>of</a:t>
            </a:r>
            <a:r>
              <a:rPr lang="nb-NO" sz="3200" b="0" dirty="0"/>
              <a:t> </a:t>
            </a:r>
            <a:r>
              <a:rPr lang="nb-NO" sz="3200" b="0" dirty="0" err="1"/>
              <a:t>the</a:t>
            </a:r>
            <a:r>
              <a:rPr lang="nb-NO" sz="3200" b="0" dirty="0"/>
              <a:t> </a:t>
            </a:r>
            <a:r>
              <a:rPr lang="nb-NO" sz="3200" b="0" dirty="0" err="1"/>
              <a:t>claimant</a:t>
            </a:r>
            <a:r>
              <a:rPr lang="nb-NO" sz="3200" b="0" dirty="0"/>
              <a:t>, taking all </a:t>
            </a:r>
            <a:r>
              <a:rPr lang="nb-NO" sz="3200" b="0" dirty="0" err="1"/>
              <a:t>economic</a:t>
            </a:r>
            <a:r>
              <a:rPr lang="nb-NO" sz="3200" b="0" dirty="0"/>
              <a:t> risk </a:t>
            </a:r>
            <a:r>
              <a:rPr lang="nb-NO" sz="3200" b="0" dirty="0" err="1"/>
              <a:t>associated</a:t>
            </a:r>
            <a:r>
              <a:rPr lang="nb-NO" sz="3200" b="0" dirty="0"/>
              <a:t>.</a:t>
            </a:r>
          </a:p>
          <a:p>
            <a:pPr marL="457200" indent="-457200">
              <a:buFont typeface="Arial" panose="020B0604020202020204" pitchFamily="34" charset="0"/>
              <a:buChar char="•"/>
            </a:pPr>
            <a:endParaRPr lang="nb-NO" dirty="0"/>
          </a:p>
        </p:txBody>
      </p:sp>
    </p:spTree>
    <p:extLst>
      <p:ext uri="{BB962C8B-B14F-4D97-AF65-F5344CB8AC3E}">
        <p14:creationId xmlns:p14="http://schemas.microsoft.com/office/powerpoint/2010/main" val="891979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Dark floating bulbs with one lit up brightly">
            <a:extLst>
              <a:ext uri="{FF2B5EF4-FFF2-40B4-BE49-F238E27FC236}">
                <a16:creationId xmlns:a16="http://schemas.microsoft.com/office/drawing/2014/main" id="{D841960E-73F2-3876-B149-D0EF05B1565D}"/>
              </a:ext>
            </a:extLst>
          </p:cNvPr>
          <p:cNvPicPr>
            <a:picLocks noGrp="1" noChangeAspect="1"/>
          </p:cNvPicPr>
          <p:nvPr>
            <p:ph idx="1"/>
          </p:nvPr>
        </p:nvPicPr>
        <p:blipFill>
          <a:blip r:embed="rId2"/>
          <a:stretch>
            <a:fillRect/>
          </a:stretch>
        </p:blipFill>
        <p:spPr>
          <a:xfrm>
            <a:off x="2260600" y="3467100"/>
            <a:ext cx="4695825" cy="8134349"/>
          </a:xfrm>
        </p:spPr>
      </p:pic>
      <p:sp>
        <p:nvSpPr>
          <p:cNvPr id="2" name="Slide Number Placeholder 1">
            <a:extLst>
              <a:ext uri="{FF2B5EF4-FFF2-40B4-BE49-F238E27FC236}">
                <a16:creationId xmlns:a16="http://schemas.microsoft.com/office/drawing/2014/main" id="{8492061A-85FF-FC04-391B-09DEA8DB2E13}"/>
              </a:ext>
            </a:extLst>
          </p:cNvPr>
          <p:cNvSpPr>
            <a:spLocks noGrp="1"/>
          </p:cNvSpPr>
          <p:nvPr>
            <p:ph type="sldNum" sz="quarter" idx="12"/>
          </p:nvPr>
        </p:nvSpPr>
        <p:spPr/>
        <p:txBody>
          <a:bodyPr/>
          <a:lstStyle/>
          <a:p>
            <a:fld id="{91D568E7-61F5-D04E-995D-81EF41C01A2A}" type="slidenum">
              <a:rPr lang="en-GB" smtClean="0"/>
              <a:t>27</a:t>
            </a:fld>
            <a:endParaRPr lang="en-GB"/>
          </a:p>
        </p:txBody>
      </p:sp>
      <p:sp>
        <p:nvSpPr>
          <p:cNvPr id="3" name="Footer Placeholder 2">
            <a:extLst>
              <a:ext uri="{FF2B5EF4-FFF2-40B4-BE49-F238E27FC236}">
                <a16:creationId xmlns:a16="http://schemas.microsoft.com/office/drawing/2014/main" id="{5C5EE316-51B7-F0B3-AC39-B563692F4430}"/>
              </a:ext>
            </a:extLst>
          </p:cNvPr>
          <p:cNvSpPr>
            <a:spLocks noGrp="1"/>
          </p:cNvSpPr>
          <p:nvPr>
            <p:ph type="ftr" sz="quarter" idx="3"/>
          </p:nvPr>
        </p:nvSpPr>
        <p:spPr/>
        <p:txBody>
          <a:bodyPr/>
          <a:lstStyle/>
          <a:p>
            <a:r>
              <a:rPr lang="en-GB"/>
              <a:t>Legal Copy Helvetica Regular 8/9.6 Black</a:t>
            </a:r>
            <a:endParaRPr lang="en-GB" dirty="0"/>
          </a:p>
        </p:txBody>
      </p:sp>
      <p:sp>
        <p:nvSpPr>
          <p:cNvPr id="10" name="Title 9">
            <a:extLst>
              <a:ext uri="{FF2B5EF4-FFF2-40B4-BE49-F238E27FC236}">
                <a16:creationId xmlns:a16="http://schemas.microsoft.com/office/drawing/2014/main" id="{C93A4404-12CA-E88F-0B76-60E95501A909}"/>
              </a:ext>
            </a:extLst>
          </p:cNvPr>
          <p:cNvSpPr>
            <a:spLocks noGrp="1"/>
          </p:cNvSpPr>
          <p:nvPr>
            <p:ph type="title"/>
          </p:nvPr>
        </p:nvSpPr>
        <p:spPr/>
        <p:txBody>
          <a:bodyPr/>
          <a:lstStyle/>
          <a:p>
            <a:r>
              <a:rPr lang="nb-NO" dirty="0"/>
              <a:t>Spotlight: </a:t>
            </a:r>
            <a:r>
              <a:rPr lang="nb-NO" dirty="0" err="1"/>
              <a:t>Litigation</a:t>
            </a:r>
            <a:r>
              <a:rPr lang="nb-NO" dirty="0"/>
              <a:t> </a:t>
            </a:r>
            <a:r>
              <a:rPr lang="nb-NO" dirty="0" err="1"/>
              <a:t>Funding</a:t>
            </a:r>
            <a:r>
              <a:rPr lang="nb-NO" dirty="0"/>
              <a:t> and Class Action </a:t>
            </a:r>
            <a:r>
              <a:rPr lang="nb-NO" dirty="0" err="1"/>
              <a:t>Lawsuits</a:t>
            </a:r>
            <a:endParaRPr lang="nb-NO" dirty="0"/>
          </a:p>
        </p:txBody>
      </p:sp>
      <p:sp>
        <p:nvSpPr>
          <p:cNvPr id="17" name="TextBox 16">
            <a:extLst>
              <a:ext uri="{FF2B5EF4-FFF2-40B4-BE49-F238E27FC236}">
                <a16:creationId xmlns:a16="http://schemas.microsoft.com/office/drawing/2014/main" id="{F2FC3C7F-E4AE-71BD-FC63-6E375C88E347}"/>
              </a:ext>
            </a:extLst>
          </p:cNvPr>
          <p:cNvSpPr txBox="1"/>
          <p:nvPr/>
        </p:nvSpPr>
        <p:spPr>
          <a:xfrm>
            <a:off x="8761615" y="3657600"/>
            <a:ext cx="14055779" cy="8331450"/>
          </a:xfrm>
          <a:prstGeom prst="rect">
            <a:avLst/>
          </a:prstGeom>
          <a:noFill/>
        </p:spPr>
        <p:txBody>
          <a:bodyPr wrap="square" lIns="0" tIns="0" rIns="0" bIns="0" rtlCol="0">
            <a:noAutofit/>
          </a:bodyPr>
          <a:lstStyle/>
          <a:p>
            <a:pPr marL="342900" indent="-342900" algn="l">
              <a:lnSpc>
                <a:spcPct val="117000"/>
              </a:lnSpc>
              <a:spcAft>
                <a:spcPts val="1000"/>
              </a:spcAft>
              <a:buFont typeface="Arial" panose="020B0604020202020204" pitchFamily="34" charset="0"/>
              <a:buChar char="•"/>
            </a:pPr>
            <a:r>
              <a:rPr lang="nb-NO" sz="3200" dirty="0" err="1">
                <a:solidFill>
                  <a:schemeClr val="tx2"/>
                </a:solidFill>
              </a:rPr>
              <a:t>Both</a:t>
            </a:r>
            <a:r>
              <a:rPr lang="nb-NO" sz="3200" dirty="0">
                <a:solidFill>
                  <a:schemeClr val="tx2"/>
                </a:solidFill>
              </a:rPr>
              <a:t> </a:t>
            </a:r>
            <a:r>
              <a:rPr lang="nb-NO" sz="3200" dirty="0" err="1">
                <a:solidFill>
                  <a:schemeClr val="tx2"/>
                </a:solidFill>
              </a:rPr>
              <a:t>litigation</a:t>
            </a:r>
            <a:r>
              <a:rPr lang="nb-NO" sz="3200" dirty="0">
                <a:solidFill>
                  <a:schemeClr val="tx2"/>
                </a:solidFill>
              </a:rPr>
              <a:t> </a:t>
            </a:r>
            <a:r>
              <a:rPr lang="nb-NO" sz="3200" dirty="0" err="1">
                <a:solidFill>
                  <a:schemeClr val="tx2"/>
                </a:solidFill>
              </a:rPr>
              <a:t>funding</a:t>
            </a:r>
            <a:r>
              <a:rPr lang="nb-NO" sz="3200" dirty="0">
                <a:solidFill>
                  <a:schemeClr val="tx2"/>
                </a:solidFill>
              </a:rPr>
              <a:t> and </a:t>
            </a:r>
            <a:r>
              <a:rPr lang="nb-NO" sz="3200" dirty="0" err="1">
                <a:solidFill>
                  <a:schemeClr val="tx2"/>
                </a:solidFill>
              </a:rPr>
              <a:t>class</a:t>
            </a:r>
            <a:r>
              <a:rPr lang="nb-NO" sz="3200" dirty="0">
                <a:solidFill>
                  <a:schemeClr val="tx2"/>
                </a:solidFill>
              </a:rPr>
              <a:t> action </a:t>
            </a:r>
            <a:r>
              <a:rPr lang="nb-NO" sz="3200" dirty="0" err="1">
                <a:solidFill>
                  <a:schemeClr val="tx2"/>
                </a:solidFill>
              </a:rPr>
              <a:t>lawsuits</a:t>
            </a:r>
            <a:r>
              <a:rPr lang="nb-NO" sz="3200" dirty="0">
                <a:solidFill>
                  <a:schemeClr val="tx2"/>
                </a:solidFill>
              </a:rPr>
              <a:t> </a:t>
            </a:r>
            <a:r>
              <a:rPr lang="nb-NO" sz="3200" dirty="0" err="1">
                <a:solidFill>
                  <a:schemeClr val="tx2"/>
                </a:solidFill>
              </a:rPr>
              <a:t>are</a:t>
            </a:r>
            <a:r>
              <a:rPr lang="nb-NO" sz="3200" dirty="0">
                <a:solidFill>
                  <a:schemeClr val="tx2"/>
                </a:solidFill>
              </a:rPr>
              <a:t> </a:t>
            </a:r>
            <a:r>
              <a:rPr lang="nb-NO" sz="3200" dirty="0" err="1">
                <a:solidFill>
                  <a:schemeClr val="tx2"/>
                </a:solidFill>
              </a:rPr>
              <a:t>quite</a:t>
            </a:r>
            <a:r>
              <a:rPr lang="nb-NO" sz="3200" dirty="0">
                <a:solidFill>
                  <a:schemeClr val="tx2"/>
                </a:solidFill>
              </a:rPr>
              <a:t> </a:t>
            </a:r>
            <a:r>
              <a:rPr lang="nb-NO" sz="3200" dirty="0" err="1">
                <a:solidFill>
                  <a:schemeClr val="tx2"/>
                </a:solidFill>
              </a:rPr>
              <a:t>new</a:t>
            </a:r>
            <a:r>
              <a:rPr lang="nb-NO" sz="3200" dirty="0">
                <a:solidFill>
                  <a:schemeClr val="tx2"/>
                </a:solidFill>
              </a:rPr>
              <a:t> </a:t>
            </a:r>
            <a:r>
              <a:rPr lang="nb-NO" sz="3200" dirty="0" err="1">
                <a:solidFill>
                  <a:schemeClr val="tx2"/>
                </a:solidFill>
              </a:rPr>
              <a:t>concepts</a:t>
            </a:r>
            <a:r>
              <a:rPr lang="nb-NO" sz="3200" dirty="0">
                <a:solidFill>
                  <a:schemeClr val="tx2"/>
                </a:solidFill>
              </a:rPr>
              <a:t> in Norway</a:t>
            </a:r>
          </a:p>
          <a:p>
            <a:pPr marL="342900" indent="-342900" algn="l">
              <a:lnSpc>
                <a:spcPct val="117000"/>
              </a:lnSpc>
              <a:spcAft>
                <a:spcPts val="1000"/>
              </a:spcAft>
              <a:buFont typeface="Arial" panose="020B0604020202020204" pitchFamily="34" charset="0"/>
              <a:buChar char="•"/>
            </a:pPr>
            <a:r>
              <a:rPr lang="nb-NO" sz="3200" dirty="0" err="1">
                <a:solidFill>
                  <a:schemeClr val="tx2"/>
                </a:solidFill>
              </a:rPr>
              <a:t>Traditionally</a:t>
            </a:r>
            <a:r>
              <a:rPr lang="nb-NO" sz="3200" dirty="0">
                <a:solidFill>
                  <a:schemeClr val="tx2"/>
                </a:solidFill>
              </a:rPr>
              <a:t>: «Pilot cases» </a:t>
            </a:r>
            <a:r>
              <a:rPr lang="nb-NO" sz="3200" dirty="0" err="1">
                <a:solidFill>
                  <a:schemeClr val="tx2"/>
                </a:solidFill>
              </a:rPr>
              <a:t>with</a:t>
            </a:r>
            <a:r>
              <a:rPr lang="nb-NO" sz="3200" dirty="0">
                <a:solidFill>
                  <a:schemeClr val="tx2"/>
                </a:solidFill>
              </a:rPr>
              <a:t> or </a:t>
            </a:r>
            <a:r>
              <a:rPr lang="nb-NO" sz="3200" dirty="0" err="1">
                <a:solidFill>
                  <a:schemeClr val="tx2"/>
                </a:solidFill>
              </a:rPr>
              <a:t>without</a:t>
            </a:r>
            <a:r>
              <a:rPr lang="nb-NO" sz="3200" dirty="0">
                <a:solidFill>
                  <a:schemeClr val="tx2"/>
                </a:solidFill>
              </a:rPr>
              <a:t> a </a:t>
            </a:r>
            <a:r>
              <a:rPr lang="nb-NO" sz="3200" dirty="0" err="1">
                <a:solidFill>
                  <a:schemeClr val="tx2"/>
                </a:solidFill>
              </a:rPr>
              <a:t>public</a:t>
            </a:r>
            <a:r>
              <a:rPr lang="nb-NO" sz="3200" dirty="0">
                <a:solidFill>
                  <a:schemeClr val="tx2"/>
                </a:solidFill>
              </a:rPr>
              <a:t> </a:t>
            </a:r>
            <a:r>
              <a:rPr lang="nb-NO" sz="3200" dirty="0" err="1">
                <a:solidFill>
                  <a:schemeClr val="tx2"/>
                </a:solidFill>
              </a:rPr>
              <a:t>interest</a:t>
            </a:r>
            <a:r>
              <a:rPr lang="nb-NO" sz="3200" dirty="0">
                <a:solidFill>
                  <a:schemeClr val="tx2"/>
                </a:solidFill>
              </a:rPr>
              <a:t> supporter</a:t>
            </a:r>
          </a:p>
          <a:p>
            <a:pPr marL="342900" indent="-342900" algn="l">
              <a:lnSpc>
                <a:spcPct val="117000"/>
              </a:lnSpc>
              <a:spcAft>
                <a:spcPts val="1000"/>
              </a:spcAft>
              <a:buFont typeface="Arial" panose="020B0604020202020204" pitchFamily="34" charset="0"/>
              <a:buChar char="•"/>
            </a:pPr>
            <a:r>
              <a:rPr lang="nb-NO" sz="3200" dirty="0">
                <a:solidFill>
                  <a:schemeClr val="tx2"/>
                </a:solidFill>
              </a:rPr>
              <a:t>Class action: </a:t>
            </a:r>
            <a:r>
              <a:rPr lang="nb-NO" sz="3200" dirty="0" err="1">
                <a:solidFill>
                  <a:schemeClr val="tx2"/>
                </a:solidFill>
              </a:rPr>
              <a:t>Comparable</a:t>
            </a:r>
            <a:r>
              <a:rPr lang="nb-NO" sz="3200" dirty="0">
                <a:solidFill>
                  <a:schemeClr val="tx2"/>
                </a:solidFill>
              </a:rPr>
              <a:t>/Equal </a:t>
            </a:r>
            <a:r>
              <a:rPr lang="nb-NO" sz="3200" dirty="0" err="1">
                <a:solidFill>
                  <a:schemeClr val="tx2"/>
                </a:solidFill>
              </a:rPr>
              <a:t>claims</a:t>
            </a:r>
            <a:r>
              <a:rPr lang="nb-NO" sz="3200" dirty="0">
                <a:solidFill>
                  <a:schemeClr val="tx2"/>
                </a:solidFill>
              </a:rPr>
              <a:t> (1) </a:t>
            </a:r>
            <a:r>
              <a:rPr lang="nb-NO" sz="3200" dirty="0" err="1">
                <a:solidFill>
                  <a:schemeClr val="tx2"/>
                </a:solidFill>
              </a:rPr>
              <a:t>subject</a:t>
            </a:r>
            <a:r>
              <a:rPr lang="nb-NO" sz="3200" dirty="0">
                <a:solidFill>
                  <a:schemeClr val="tx2"/>
                </a:solidFill>
              </a:rPr>
              <a:t> </a:t>
            </a:r>
            <a:r>
              <a:rPr lang="nb-NO" sz="3200" dirty="0" err="1">
                <a:solidFill>
                  <a:schemeClr val="tx2"/>
                </a:solidFill>
              </a:rPr>
              <a:t>too</a:t>
            </a:r>
            <a:r>
              <a:rPr lang="nb-NO" sz="3200" dirty="0">
                <a:solidFill>
                  <a:schemeClr val="tx2"/>
                </a:solidFill>
              </a:rPr>
              <a:t> same legal basis (2) joint </a:t>
            </a:r>
            <a:r>
              <a:rPr lang="nb-NO" sz="3200" dirty="0" err="1">
                <a:solidFill>
                  <a:schemeClr val="tx2"/>
                </a:solidFill>
              </a:rPr>
              <a:t>treatment</a:t>
            </a:r>
            <a:r>
              <a:rPr lang="nb-NO" sz="3200" dirty="0">
                <a:solidFill>
                  <a:schemeClr val="tx2"/>
                </a:solidFill>
              </a:rPr>
              <a:t> </a:t>
            </a:r>
            <a:r>
              <a:rPr lang="nb-NO" sz="3200" dirty="0" err="1">
                <a:solidFill>
                  <a:schemeClr val="tx2"/>
                </a:solidFill>
              </a:rPr>
              <a:t>preferrable</a:t>
            </a:r>
            <a:r>
              <a:rPr lang="nb-NO" sz="3200" dirty="0">
                <a:solidFill>
                  <a:schemeClr val="tx2"/>
                </a:solidFill>
              </a:rPr>
              <a:t> (3) </a:t>
            </a:r>
            <a:r>
              <a:rPr lang="nb-NO" sz="3200" dirty="0" err="1">
                <a:solidFill>
                  <a:schemeClr val="tx2"/>
                </a:solidFill>
              </a:rPr>
              <a:t>group</a:t>
            </a:r>
            <a:r>
              <a:rPr lang="nb-NO" sz="3200" dirty="0">
                <a:solidFill>
                  <a:schemeClr val="tx2"/>
                </a:solidFill>
              </a:rPr>
              <a:t> representative (4)</a:t>
            </a:r>
          </a:p>
          <a:p>
            <a:pPr marL="342900" indent="-342900" algn="l">
              <a:lnSpc>
                <a:spcPct val="117000"/>
              </a:lnSpc>
              <a:spcAft>
                <a:spcPts val="1000"/>
              </a:spcAft>
              <a:buFont typeface="Arial" panose="020B0604020202020204" pitchFamily="34" charset="0"/>
              <a:buChar char="•"/>
            </a:pPr>
            <a:r>
              <a:rPr lang="nb-NO" sz="3200" dirty="0" err="1">
                <a:solidFill>
                  <a:schemeClr val="tx2"/>
                </a:solidFill>
              </a:rPr>
              <a:t>Two</a:t>
            </a:r>
            <a:r>
              <a:rPr lang="nb-NO" sz="3200" dirty="0">
                <a:solidFill>
                  <a:schemeClr val="tx2"/>
                </a:solidFill>
              </a:rPr>
              <a:t> types: </a:t>
            </a:r>
            <a:r>
              <a:rPr lang="nb-NO" sz="3200" dirty="0" err="1">
                <a:solidFill>
                  <a:schemeClr val="tx2"/>
                </a:solidFill>
              </a:rPr>
              <a:t>opt</a:t>
            </a:r>
            <a:r>
              <a:rPr lang="nb-NO" sz="3200" dirty="0">
                <a:solidFill>
                  <a:schemeClr val="tx2"/>
                </a:solidFill>
              </a:rPr>
              <a:t>-in and </a:t>
            </a:r>
            <a:r>
              <a:rPr lang="nb-NO" sz="3200" dirty="0" err="1">
                <a:solidFill>
                  <a:schemeClr val="tx2"/>
                </a:solidFill>
              </a:rPr>
              <a:t>opt-out</a:t>
            </a:r>
            <a:endParaRPr lang="nb-NO" sz="3200" dirty="0">
              <a:solidFill>
                <a:schemeClr val="tx2"/>
              </a:solidFill>
            </a:endParaRPr>
          </a:p>
          <a:p>
            <a:pPr marL="342900" indent="-342900" algn="l">
              <a:lnSpc>
                <a:spcPct val="117000"/>
              </a:lnSpc>
              <a:spcAft>
                <a:spcPts val="1000"/>
              </a:spcAft>
              <a:buFont typeface="Arial" panose="020B0604020202020204" pitchFamily="34" charset="0"/>
              <a:buChar char="•"/>
            </a:pPr>
            <a:r>
              <a:rPr lang="nb-NO" sz="3200" dirty="0">
                <a:solidFill>
                  <a:schemeClr val="tx2"/>
                </a:solidFill>
              </a:rPr>
              <a:t>The </a:t>
            </a:r>
            <a:r>
              <a:rPr lang="nb-NO" sz="3200" dirty="0" err="1">
                <a:solidFill>
                  <a:schemeClr val="tx2"/>
                </a:solidFill>
              </a:rPr>
              <a:t>group</a:t>
            </a:r>
            <a:r>
              <a:rPr lang="nb-NO" sz="3200" dirty="0">
                <a:solidFill>
                  <a:schemeClr val="tx2"/>
                </a:solidFill>
              </a:rPr>
              <a:t> representative is </a:t>
            </a:r>
            <a:r>
              <a:rPr lang="nb-NO" sz="3200" dirty="0" err="1">
                <a:solidFill>
                  <a:schemeClr val="tx2"/>
                </a:solidFill>
              </a:rPr>
              <a:t>responsible</a:t>
            </a:r>
            <a:r>
              <a:rPr lang="nb-NO" sz="3200" dirty="0">
                <a:solidFill>
                  <a:schemeClr val="tx2"/>
                </a:solidFill>
              </a:rPr>
              <a:t> for </a:t>
            </a:r>
            <a:r>
              <a:rPr lang="nb-NO" sz="3200" dirty="0" err="1">
                <a:solidFill>
                  <a:schemeClr val="tx2"/>
                </a:solidFill>
              </a:rPr>
              <a:t>payment</a:t>
            </a:r>
            <a:r>
              <a:rPr lang="nb-NO" sz="3200" dirty="0">
                <a:solidFill>
                  <a:schemeClr val="tx2"/>
                </a:solidFill>
              </a:rPr>
              <a:t> </a:t>
            </a:r>
            <a:r>
              <a:rPr lang="nb-NO" sz="3200" dirty="0" err="1">
                <a:solidFill>
                  <a:schemeClr val="tx2"/>
                </a:solidFill>
              </a:rPr>
              <a:t>of</a:t>
            </a:r>
            <a:r>
              <a:rPr lang="nb-NO" sz="3200" dirty="0">
                <a:solidFill>
                  <a:schemeClr val="tx2"/>
                </a:solidFill>
              </a:rPr>
              <a:t> </a:t>
            </a:r>
            <a:r>
              <a:rPr lang="nb-NO" sz="3200" dirty="0" err="1">
                <a:solidFill>
                  <a:schemeClr val="tx2"/>
                </a:solidFill>
              </a:rPr>
              <a:t>own</a:t>
            </a:r>
            <a:r>
              <a:rPr lang="nb-NO" sz="3200" dirty="0">
                <a:solidFill>
                  <a:schemeClr val="tx2"/>
                </a:solidFill>
              </a:rPr>
              <a:t> and </a:t>
            </a:r>
            <a:r>
              <a:rPr lang="nb-NO" sz="3200" dirty="0" err="1">
                <a:solidFill>
                  <a:schemeClr val="tx2"/>
                </a:solidFill>
              </a:rPr>
              <a:t>counterparty’s</a:t>
            </a:r>
            <a:r>
              <a:rPr lang="nb-NO" sz="3200" dirty="0">
                <a:solidFill>
                  <a:schemeClr val="tx2"/>
                </a:solidFill>
              </a:rPr>
              <a:t> legal </a:t>
            </a:r>
            <a:r>
              <a:rPr lang="nb-NO" sz="3200" dirty="0" err="1">
                <a:solidFill>
                  <a:schemeClr val="tx2"/>
                </a:solidFill>
              </a:rPr>
              <a:t>fees</a:t>
            </a:r>
            <a:r>
              <a:rPr lang="nb-NO" sz="3200" dirty="0">
                <a:solidFill>
                  <a:schemeClr val="tx2"/>
                </a:solidFill>
              </a:rPr>
              <a:t>.</a:t>
            </a:r>
          </a:p>
          <a:p>
            <a:pPr marL="342900" indent="-342900" algn="l">
              <a:lnSpc>
                <a:spcPct val="117000"/>
              </a:lnSpc>
              <a:spcAft>
                <a:spcPts val="1000"/>
              </a:spcAft>
              <a:buFont typeface="Arial" panose="020B0604020202020204" pitchFamily="34" charset="0"/>
              <a:buChar char="•"/>
            </a:pPr>
            <a:r>
              <a:rPr lang="nb-NO" sz="3200" dirty="0" err="1">
                <a:solidFill>
                  <a:schemeClr val="tx2"/>
                </a:solidFill>
              </a:rPr>
              <a:t>Can</a:t>
            </a:r>
            <a:r>
              <a:rPr lang="nb-NO" sz="3200" dirty="0">
                <a:solidFill>
                  <a:schemeClr val="tx2"/>
                </a:solidFill>
              </a:rPr>
              <a:t> </a:t>
            </a:r>
            <a:r>
              <a:rPr lang="nb-NO" sz="3200" dirty="0" err="1">
                <a:solidFill>
                  <a:schemeClr val="tx2"/>
                </a:solidFill>
              </a:rPr>
              <a:t>the</a:t>
            </a:r>
            <a:r>
              <a:rPr lang="nb-NO" sz="3200" dirty="0">
                <a:solidFill>
                  <a:schemeClr val="tx2"/>
                </a:solidFill>
              </a:rPr>
              <a:t> </a:t>
            </a:r>
            <a:r>
              <a:rPr lang="nb-NO" sz="3200" dirty="0" err="1">
                <a:solidFill>
                  <a:schemeClr val="tx2"/>
                </a:solidFill>
              </a:rPr>
              <a:t>group</a:t>
            </a:r>
            <a:r>
              <a:rPr lang="nb-NO" sz="3200" dirty="0">
                <a:solidFill>
                  <a:schemeClr val="tx2"/>
                </a:solidFill>
              </a:rPr>
              <a:t> representative </a:t>
            </a:r>
            <a:r>
              <a:rPr lang="nb-NO" sz="3200" dirty="0" err="1">
                <a:solidFill>
                  <a:schemeClr val="tx2"/>
                </a:solidFill>
              </a:rPr>
              <a:t>deduct</a:t>
            </a:r>
            <a:r>
              <a:rPr lang="nb-NO" sz="3200" dirty="0">
                <a:solidFill>
                  <a:schemeClr val="tx2"/>
                </a:solidFill>
              </a:rPr>
              <a:t> </a:t>
            </a:r>
            <a:r>
              <a:rPr lang="nb-NO" sz="3200" dirty="0" err="1">
                <a:solidFill>
                  <a:schemeClr val="tx2"/>
                </a:solidFill>
              </a:rPr>
              <a:t>the</a:t>
            </a:r>
            <a:r>
              <a:rPr lang="nb-NO" sz="3200" dirty="0">
                <a:solidFill>
                  <a:schemeClr val="tx2"/>
                </a:solidFill>
              </a:rPr>
              <a:t> </a:t>
            </a:r>
            <a:r>
              <a:rPr lang="nb-NO" sz="3200" dirty="0" err="1">
                <a:solidFill>
                  <a:schemeClr val="tx2"/>
                </a:solidFill>
              </a:rPr>
              <a:t>cost</a:t>
            </a:r>
            <a:r>
              <a:rPr lang="nb-NO" sz="3200" dirty="0">
                <a:solidFill>
                  <a:schemeClr val="tx2"/>
                </a:solidFill>
              </a:rPr>
              <a:t> </a:t>
            </a:r>
            <a:r>
              <a:rPr lang="nb-NO" sz="3200" dirty="0" err="1">
                <a:solidFill>
                  <a:schemeClr val="tx2"/>
                </a:solidFill>
              </a:rPr>
              <a:t>of</a:t>
            </a:r>
            <a:r>
              <a:rPr lang="nb-NO" sz="3200" dirty="0">
                <a:solidFill>
                  <a:schemeClr val="tx2"/>
                </a:solidFill>
              </a:rPr>
              <a:t> </a:t>
            </a:r>
            <a:r>
              <a:rPr lang="nb-NO" sz="3200" dirty="0" err="1">
                <a:solidFill>
                  <a:schemeClr val="tx2"/>
                </a:solidFill>
              </a:rPr>
              <a:t>funding</a:t>
            </a:r>
            <a:r>
              <a:rPr lang="nb-NO" sz="3200" dirty="0">
                <a:solidFill>
                  <a:schemeClr val="tx2"/>
                </a:solidFill>
              </a:rPr>
              <a:t> </a:t>
            </a:r>
            <a:r>
              <a:rPr lang="nb-NO" sz="3200" dirty="0" err="1">
                <a:solidFill>
                  <a:schemeClr val="tx2"/>
                </a:solidFill>
              </a:rPr>
              <a:t>the</a:t>
            </a:r>
            <a:r>
              <a:rPr lang="nb-NO" sz="3200" dirty="0">
                <a:solidFill>
                  <a:schemeClr val="tx2"/>
                </a:solidFill>
              </a:rPr>
              <a:t> </a:t>
            </a:r>
            <a:r>
              <a:rPr lang="nb-NO" sz="3200" dirty="0" err="1">
                <a:solidFill>
                  <a:schemeClr val="tx2"/>
                </a:solidFill>
              </a:rPr>
              <a:t>litigation</a:t>
            </a:r>
            <a:r>
              <a:rPr lang="nb-NO" sz="3200" dirty="0">
                <a:solidFill>
                  <a:schemeClr val="tx2"/>
                </a:solidFill>
              </a:rPr>
              <a:t> from </a:t>
            </a:r>
            <a:r>
              <a:rPr lang="nb-NO" sz="3200" dirty="0" err="1">
                <a:solidFill>
                  <a:schemeClr val="tx2"/>
                </a:solidFill>
              </a:rPr>
              <a:t>the</a:t>
            </a:r>
            <a:r>
              <a:rPr lang="nb-NO" sz="3200" dirty="0">
                <a:solidFill>
                  <a:schemeClr val="tx2"/>
                </a:solidFill>
              </a:rPr>
              <a:t> </a:t>
            </a:r>
            <a:r>
              <a:rPr lang="nb-NO" sz="3200" dirty="0" err="1">
                <a:solidFill>
                  <a:schemeClr val="tx2"/>
                </a:solidFill>
              </a:rPr>
              <a:t>amount</a:t>
            </a:r>
            <a:r>
              <a:rPr lang="nb-NO" sz="3200" dirty="0">
                <a:solidFill>
                  <a:schemeClr val="tx2"/>
                </a:solidFill>
              </a:rPr>
              <a:t> </a:t>
            </a:r>
            <a:r>
              <a:rPr lang="nb-NO" sz="3200" dirty="0" err="1">
                <a:solidFill>
                  <a:schemeClr val="tx2"/>
                </a:solidFill>
              </a:rPr>
              <a:t>awarded</a:t>
            </a:r>
            <a:r>
              <a:rPr lang="nb-NO" sz="3200" dirty="0">
                <a:solidFill>
                  <a:schemeClr val="tx2"/>
                </a:solidFill>
              </a:rPr>
              <a:t> to </a:t>
            </a:r>
            <a:r>
              <a:rPr lang="nb-NO" sz="3200" dirty="0" err="1">
                <a:solidFill>
                  <a:schemeClr val="tx2"/>
                </a:solidFill>
              </a:rPr>
              <a:t>group</a:t>
            </a:r>
            <a:r>
              <a:rPr lang="nb-NO" sz="3200" dirty="0">
                <a:solidFill>
                  <a:schemeClr val="tx2"/>
                </a:solidFill>
              </a:rPr>
              <a:t> </a:t>
            </a:r>
            <a:r>
              <a:rPr lang="nb-NO" sz="3200" dirty="0" err="1">
                <a:solidFill>
                  <a:schemeClr val="tx2"/>
                </a:solidFill>
              </a:rPr>
              <a:t>members</a:t>
            </a:r>
            <a:r>
              <a:rPr lang="nb-NO" sz="3200" dirty="0">
                <a:solidFill>
                  <a:schemeClr val="tx2"/>
                </a:solidFill>
              </a:rPr>
              <a:t> in an </a:t>
            </a:r>
            <a:r>
              <a:rPr lang="nb-NO" sz="3200" dirty="0" err="1">
                <a:solidFill>
                  <a:schemeClr val="tx2"/>
                </a:solidFill>
              </a:rPr>
              <a:t>opt-out</a:t>
            </a:r>
            <a:r>
              <a:rPr lang="nb-NO" sz="3200" dirty="0">
                <a:solidFill>
                  <a:schemeClr val="tx2"/>
                </a:solidFill>
              </a:rPr>
              <a:t> </a:t>
            </a:r>
            <a:r>
              <a:rPr lang="nb-NO" sz="3200" dirty="0" err="1">
                <a:solidFill>
                  <a:schemeClr val="tx2"/>
                </a:solidFill>
              </a:rPr>
              <a:t>class</a:t>
            </a:r>
            <a:r>
              <a:rPr lang="nb-NO" sz="3200" dirty="0">
                <a:solidFill>
                  <a:schemeClr val="tx2"/>
                </a:solidFill>
              </a:rPr>
              <a:t> action?</a:t>
            </a:r>
          </a:p>
          <a:p>
            <a:pPr marL="342900" indent="-342900" algn="l">
              <a:lnSpc>
                <a:spcPct val="117000"/>
              </a:lnSpc>
              <a:spcAft>
                <a:spcPts val="1000"/>
              </a:spcAft>
              <a:buFont typeface="Arial" panose="020B0604020202020204" pitchFamily="34" charset="0"/>
              <a:buChar char="•"/>
            </a:pPr>
            <a:r>
              <a:rPr lang="nb-NO" sz="3200" dirty="0">
                <a:solidFill>
                  <a:schemeClr val="tx2"/>
                </a:solidFill>
              </a:rPr>
              <a:t>HR-2023-01034: No, </a:t>
            </a:r>
            <a:r>
              <a:rPr lang="nb-NO" sz="3200" dirty="0" err="1">
                <a:solidFill>
                  <a:schemeClr val="tx2"/>
                </a:solidFill>
              </a:rPr>
              <a:t>the</a:t>
            </a:r>
            <a:r>
              <a:rPr lang="nb-NO" sz="3200" dirty="0">
                <a:solidFill>
                  <a:schemeClr val="tx2"/>
                </a:solidFill>
              </a:rPr>
              <a:t> </a:t>
            </a:r>
            <a:r>
              <a:rPr lang="nb-NO" sz="3200" dirty="0" err="1">
                <a:solidFill>
                  <a:schemeClr val="tx2"/>
                </a:solidFill>
              </a:rPr>
              <a:t>group</a:t>
            </a:r>
            <a:r>
              <a:rPr lang="nb-NO" sz="3200" dirty="0">
                <a:solidFill>
                  <a:schemeClr val="tx2"/>
                </a:solidFill>
              </a:rPr>
              <a:t> representative </a:t>
            </a:r>
            <a:r>
              <a:rPr lang="nb-NO" sz="3200" dirty="0" err="1">
                <a:solidFill>
                  <a:schemeClr val="tx2"/>
                </a:solidFill>
              </a:rPr>
              <a:t>cannot</a:t>
            </a:r>
            <a:r>
              <a:rPr lang="nb-NO" sz="3200" dirty="0">
                <a:solidFill>
                  <a:schemeClr val="tx2"/>
                </a:solidFill>
              </a:rPr>
              <a:t> make </a:t>
            </a:r>
            <a:r>
              <a:rPr lang="nb-NO" sz="3200" dirty="0" err="1">
                <a:solidFill>
                  <a:schemeClr val="tx2"/>
                </a:solidFill>
              </a:rPr>
              <a:t>such</a:t>
            </a:r>
            <a:r>
              <a:rPr lang="nb-NO" sz="3200" dirty="0">
                <a:solidFill>
                  <a:schemeClr val="tx2"/>
                </a:solidFill>
              </a:rPr>
              <a:t> </a:t>
            </a:r>
            <a:r>
              <a:rPr lang="nb-NO" sz="3200" dirty="0" err="1">
                <a:solidFill>
                  <a:schemeClr val="tx2"/>
                </a:solidFill>
              </a:rPr>
              <a:t>deductions</a:t>
            </a:r>
            <a:r>
              <a:rPr lang="nb-NO" sz="3200" dirty="0">
                <a:solidFill>
                  <a:schemeClr val="tx2"/>
                </a:solidFill>
              </a:rPr>
              <a:t>.</a:t>
            </a:r>
          </a:p>
        </p:txBody>
      </p:sp>
    </p:spTree>
    <p:extLst>
      <p:ext uri="{BB962C8B-B14F-4D97-AF65-F5344CB8AC3E}">
        <p14:creationId xmlns:p14="http://schemas.microsoft.com/office/powerpoint/2010/main" val="385852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closeup of a key and a keyhole">
            <a:extLst>
              <a:ext uri="{FF2B5EF4-FFF2-40B4-BE49-F238E27FC236}">
                <a16:creationId xmlns:a16="http://schemas.microsoft.com/office/drawing/2014/main" id="{269377A7-2764-DB62-F640-0247FC679277}"/>
              </a:ext>
            </a:extLst>
          </p:cNvPr>
          <p:cNvPicPr>
            <a:picLocks noGrp="1" noChangeAspect="1"/>
          </p:cNvPicPr>
          <p:nvPr>
            <p:ph type="pic" sz="quarter" idx="16"/>
          </p:nvPr>
        </p:nvPicPr>
        <p:blipFill rotWithShape="1">
          <a:blip r:embed="rId2"/>
          <a:srcRect l="55546" r="7502"/>
          <a:stretch/>
        </p:blipFill>
        <p:spPr>
          <a:xfrm>
            <a:off x="16760825" y="10"/>
            <a:ext cx="7621588" cy="13715990"/>
          </a:xfrm>
          <a:noFill/>
        </p:spPr>
      </p:pic>
      <p:sp>
        <p:nvSpPr>
          <p:cNvPr id="3" name="Slide Number Placeholder 2">
            <a:extLst>
              <a:ext uri="{FF2B5EF4-FFF2-40B4-BE49-F238E27FC236}">
                <a16:creationId xmlns:a16="http://schemas.microsoft.com/office/drawing/2014/main" id="{35F43041-BF4D-CAD5-9874-8E06766AC5FE}"/>
              </a:ext>
            </a:extLst>
          </p:cNvPr>
          <p:cNvSpPr>
            <a:spLocks noGrp="1"/>
          </p:cNvSpPr>
          <p:nvPr>
            <p:ph type="sldNum" sz="quarter" idx="12"/>
          </p:nvPr>
        </p:nvSpPr>
        <p:spPr>
          <a:xfrm>
            <a:off x="22817394" y="12522200"/>
            <a:ext cx="807577" cy="730250"/>
          </a:xfrm>
        </p:spPr>
        <p:txBody>
          <a:bodyPr anchor="ctr">
            <a:normAutofit/>
          </a:bodyPr>
          <a:lstStyle/>
          <a:p>
            <a:pPr>
              <a:spcAft>
                <a:spcPts val="600"/>
              </a:spcAft>
            </a:pPr>
            <a:fld id="{91D568E7-61F5-D04E-995D-81EF41C01A2A}" type="slidenum">
              <a:rPr lang="en-GB" smtClean="0"/>
              <a:pPr>
                <a:spcAft>
                  <a:spcPts val="600"/>
                </a:spcAft>
              </a:pPr>
              <a:t>28</a:t>
            </a:fld>
            <a:endParaRPr lang="en-GB"/>
          </a:p>
        </p:txBody>
      </p:sp>
      <p:sp>
        <p:nvSpPr>
          <p:cNvPr id="4" name="Footer Placeholder 3">
            <a:extLst>
              <a:ext uri="{FF2B5EF4-FFF2-40B4-BE49-F238E27FC236}">
                <a16:creationId xmlns:a16="http://schemas.microsoft.com/office/drawing/2014/main" id="{F5A3B69E-3334-9E0B-0610-6305CB882E0E}"/>
              </a:ext>
            </a:extLst>
          </p:cNvPr>
          <p:cNvSpPr>
            <a:spLocks noGrp="1"/>
          </p:cNvSpPr>
          <p:nvPr>
            <p:ph type="ftr" sz="quarter" idx="3"/>
          </p:nvPr>
        </p:nvSpPr>
        <p:spPr>
          <a:xfrm>
            <a:off x="12023125" y="12554568"/>
            <a:ext cx="10077288" cy="730250"/>
          </a:xfrm>
        </p:spPr>
        <p:txBody>
          <a:bodyPr wrap="square" anchor="ctr">
            <a:normAutofit/>
          </a:bodyPr>
          <a:lstStyle/>
          <a:p>
            <a:pPr>
              <a:spcAft>
                <a:spcPts val="600"/>
              </a:spcAft>
            </a:pPr>
            <a:r>
              <a:rPr lang="en-GB"/>
              <a:t>Legal Copy Helvetica Regular 8/9.6 Black</a:t>
            </a:r>
          </a:p>
        </p:txBody>
      </p:sp>
      <p:sp>
        <p:nvSpPr>
          <p:cNvPr id="10" name="Title 9">
            <a:extLst>
              <a:ext uri="{FF2B5EF4-FFF2-40B4-BE49-F238E27FC236}">
                <a16:creationId xmlns:a16="http://schemas.microsoft.com/office/drawing/2014/main" id="{ECCF02FA-4E82-88BB-C970-E42CBD426701}"/>
              </a:ext>
            </a:extLst>
          </p:cNvPr>
          <p:cNvSpPr>
            <a:spLocks noGrp="1"/>
          </p:cNvSpPr>
          <p:nvPr>
            <p:ph type="title"/>
          </p:nvPr>
        </p:nvSpPr>
        <p:spPr>
          <a:xfrm>
            <a:off x="2246313" y="936384"/>
            <a:ext cx="13750925" cy="800219"/>
          </a:xfrm>
        </p:spPr>
        <p:txBody>
          <a:bodyPr wrap="square" anchor="t">
            <a:normAutofit/>
          </a:bodyPr>
          <a:lstStyle/>
          <a:p>
            <a:r>
              <a:rPr lang="nb-NO" dirty="0"/>
              <a:t>Key </a:t>
            </a:r>
            <a:r>
              <a:rPr lang="nb-NO" dirty="0" err="1"/>
              <a:t>Takeways</a:t>
            </a:r>
            <a:r>
              <a:rPr lang="nb-NO" dirty="0"/>
              <a:t> from </a:t>
            </a:r>
            <a:r>
              <a:rPr lang="nb-NO" dirty="0" err="1"/>
              <a:t>Recent</a:t>
            </a:r>
            <a:r>
              <a:rPr lang="nb-NO" dirty="0"/>
              <a:t> Developments</a:t>
            </a:r>
            <a:endParaRPr lang="nb-NO"/>
          </a:p>
        </p:txBody>
      </p:sp>
      <p:sp>
        <p:nvSpPr>
          <p:cNvPr id="13" name="Content Placeholder 12">
            <a:extLst>
              <a:ext uri="{FF2B5EF4-FFF2-40B4-BE49-F238E27FC236}">
                <a16:creationId xmlns:a16="http://schemas.microsoft.com/office/drawing/2014/main" id="{19C04784-D77E-6FB7-5BDA-418447FBE8A4}"/>
              </a:ext>
            </a:extLst>
          </p:cNvPr>
          <p:cNvSpPr>
            <a:spLocks noGrp="1"/>
          </p:cNvSpPr>
          <p:nvPr>
            <p:ph type="body" sz="quarter" idx="14"/>
          </p:nvPr>
        </p:nvSpPr>
        <p:spPr>
          <a:xfrm>
            <a:off x="2261761" y="3126481"/>
            <a:ext cx="13735478" cy="8902951"/>
          </a:xfrm>
        </p:spPr>
        <p:txBody>
          <a:bodyPr>
            <a:normAutofit/>
          </a:bodyPr>
          <a:lstStyle/>
          <a:p>
            <a:pPr marL="457200" indent="-457200">
              <a:buFont typeface="Arial" panose="020B0604020202020204" pitchFamily="34" charset="0"/>
              <a:buChar char="•"/>
            </a:pPr>
            <a:r>
              <a:rPr lang="nb-NO" sz="3200" b="0" dirty="0" err="1"/>
              <a:t>Although</a:t>
            </a:r>
            <a:r>
              <a:rPr lang="nb-NO" sz="3200" b="0" dirty="0"/>
              <a:t> personal and </a:t>
            </a:r>
            <a:r>
              <a:rPr lang="nb-NO" sz="3200" b="0" dirty="0" err="1"/>
              <a:t>unlimited</a:t>
            </a:r>
            <a:r>
              <a:rPr lang="nb-NO" sz="3200" b="0" dirty="0"/>
              <a:t>, </a:t>
            </a:r>
            <a:r>
              <a:rPr lang="nb-NO" sz="3200" b="0" dirty="0" err="1"/>
              <a:t>the</a:t>
            </a:r>
            <a:r>
              <a:rPr lang="nb-NO" sz="3200" b="0" dirty="0"/>
              <a:t> </a:t>
            </a:r>
            <a:r>
              <a:rPr lang="nb-NO" sz="3200" b="0" dirty="0" err="1"/>
              <a:t>threshold</a:t>
            </a:r>
            <a:r>
              <a:rPr lang="nb-NO" sz="3200" b="0" dirty="0"/>
              <a:t> for </a:t>
            </a:r>
            <a:r>
              <a:rPr lang="nb-NO" sz="3200" b="0" dirty="0" err="1"/>
              <a:t>liability</a:t>
            </a:r>
            <a:r>
              <a:rPr lang="nb-NO" sz="3200" b="0" dirty="0"/>
              <a:t> is </a:t>
            </a:r>
            <a:r>
              <a:rPr lang="nb-NO" sz="3200" b="0" dirty="0" err="1"/>
              <a:t>generally</a:t>
            </a:r>
            <a:r>
              <a:rPr lang="nb-NO" sz="3200" b="0" dirty="0"/>
              <a:t> material </a:t>
            </a:r>
            <a:r>
              <a:rPr lang="nb-NO" sz="3200" b="0" dirty="0" err="1"/>
              <a:t>where</a:t>
            </a:r>
            <a:r>
              <a:rPr lang="nb-NO" sz="3200" b="0" dirty="0"/>
              <a:t> due care has </a:t>
            </a:r>
            <a:r>
              <a:rPr lang="nb-NO" sz="3200" b="0" dirty="0" err="1"/>
              <a:t>been</a:t>
            </a:r>
            <a:r>
              <a:rPr lang="nb-NO" sz="3200" b="0" dirty="0"/>
              <a:t> </a:t>
            </a:r>
            <a:r>
              <a:rPr lang="nb-NO" sz="3200" b="0" dirty="0" err="1"/>
              <a:t>exercised</a:t>
            </a:r>
            <a:r>
              <a:rPr lang="nb-NO" sz="3200" b="0" dirty="0"/>
              <a:t>.</a:t>
            </a:r>
          </a:p>
          <a:p>
            <a:pPr marL="457200" indent="-457200">
              <a:buFont typeface="Arial" panose="020B0604020202020204" pitchFamily="34" charset="0"/>
              <a:buChar char="•"/>
            </a:pPr>
            <a:r>
              <a:rPr lang="nb-NO" sz="3200" b="0" dirty="0" err="1"/>
              <a:t>Liability</a:t>
            </a:r>
            <a:r>
              <a:rPr lang="nb-NO" sz="3200" b="0" dirty="0"/>
              <a:t> </a:t>
            </a:r>
            <a:r>
              <a:rPr lang="nb-NO" sz="3200" b="0" dirty="0" err="1"/>
              <a:t>does</a:t>
            </a:r>
            <a:r>
              <a:rPr lang="nb-NO" sz="3200" b="0" dirty="0"/>
              <a:t> </a:t>
            </a:r>
            <a:r>
              <a:rPr lang="nb-NO" sz="3200" b="0" dirty="0" err="1"/>
              <a:t>normally</a:t>
            </a:r>
            <a:r>
              <a:rPr lang="nb-NO" sz="3200" b="0" dirty="0"/>
              <a:t> not </a:t>
            </a:r>
            <a:r>
              <a:rPr lang="nb-NO" sz="3200" b="0" dirty="0" err="1"/>
              <a:t>attach</a:t>
            </a:r>
            <a:r>
              <a:rPr lang="nb-NO" sz="3200" b="0" dirty="0"/>
              <a:t> to </a:t>
            </a:r>
            <a:r>
              <a:rPr lang="nb-NO" sz="3200" b="0" dirty="0" err="1"/>
              <a:t>erroneous</a:t>
            </a:r>
            <a:r>
              <a:rPr lang="nb-NO" sz="3200" b="0" dirty="0"/>
              <a:t> business </a:t>
            </a:r>
            <a:r>
              <a:rPr lang="nb-NO" sz="3200" b="0" dirty="0" err="1"/>
              <a:t>judgement</a:t>
            </a:r>
            <a:r>
              <a:rPr lang="nb-NO" sz="3200" b="0" dirty="0"/>
              <a:t>, </a:t>
            </a:r>
            <a:r>
              <a:rPr lang="nb-NO" sz="3200" b="0" dirty="0" err="1"/>
              <a:t>if</a:t>
            </a:r>
            <a:r>
              <a:rPr lang="nb-NO" sz="3200" b="0" dirty="0"/>
              <a:t> </a:t>
            </a:r>
            <a:r>
              <a:rPr lang="nb-NO" sz="3200" b="0" dirty="0" err="1"/>
              <a:t>judgement</a:t>
            </a:r>
            <a:r>
              <a:rPr lang="nb-NO" sz="3200" b="0" dirty="0"/>
              <a:t> </a:t>
            </a:r>
            <a:r>
              <a:rPr lang="nb-NO" sz="3200" b="0" dirty="0" err="1"/>
              <a:t>was</a:t>
            </a:r>
            <a:r>
              <a:rPr lang="nb-NO" sz="3200" b="0" dirty="0"/>
              <a:t> </a:t>
            </a:r>
            <a:r>
              <a:rPr lang="nb-NO" sz="3200" b="0" dirty="0" err="1"/>
              <a:t>exercised</a:t>
            </a:r>
            <a:r>
              <a:rPr lang="nb-NO" sz="3200" b="0" dirty="0"/>
              <a:t> in </a:t>
            </a:r>
            <a:r>
              <a:rPr lang="nb-NO" sz="3200" b="0" dirty="0" err="1"/>
              <a:t>good</a:t>
            </a:r>
            <a:r>
              <a:rPr lang="nb-NO" sz="3200" b="0" dirty="0"/>
              <a:t> </a:t>
            </a:r>
            <a:r>
              <a:rPr lang="nb-NO" sz="3200" b="0" dirty="0" err="1"/>
              <a:t>faith</a:t>
            </a:r>
            <a:r>
              <a:rPr lang="nb-NO" sz="3200" b="0" dirty="0"/>
              <a:t>.</a:t>
            </a:r>
          </a:p>
          <a:p>
            <a:pPr marL="457200" indent="-457200">
              <a:buFont typeface="Arial" panose="020B0604020202020204" pitchFamily="34" charset="0"/>
              <a:buChar char="•"/>
            </a:pPr>
            <a:r>
              <a:rPr lang="nb-NO" sz="3200" b="0" dirty="0" err="1"/>
              <a:t>Increased</a:t>
            </a:r>
            <a:r>
              <a:rPr lang="nb-NO" sz="3200" b="0" dirty="0"/>
              <a:t> </a:t>
            </a:r>
            <a:r>
              <a:rPr lang="nb-NO" sz="3200" b="0" dirty="0" err="1"/>
              <a:t>focus</a:t>
            </a:r>
            <a:r>
              <a:rPr lang="nb-NO" sz="3200" b="0" dirty="0"/>
              <a:t> </a:t>
            </a:r>
            <a:r>
              <a:rPr lang="nb-NO" sz="3200" b="0" dirty="0" err="1"/>
              <a:t>on</a:t>
            </a:r>
            <a:r>
              <a:rPr lang="nb-NO" sz="3200" b="0" dirty="0"/>
              <a:t> </a:t>
            </a:r>
            <a:r>
              <a:rPr lang="nb-NO" sz="3200" b="0" dirty="0" err="1"/>
              <a:t>directors</a:t>
            </a:r>
            <a:r>
              <a:rPr lang="nb-NO" sz="3200" b="0" dirty="0"/>
              <a:t> and </a:t>
            </a:r>
            <a:r>
              <a:rPr lang="nb-NO" sz="3200" b="0" dirty="0" err="1"/>
              <a:t>officers</a:t>
            </a:r>
            <a:r>
              <a:rPr lang="nb-NO" sz="3200" b="0" dirty="0"/>
              <a:t> </a:t>
            </a:r>
            <a:r>
              <a:rPr lang="nb-NO" sz="3200" b="0" dirty="0" err="1"/>
              <a:t>liability</a:t>
            </a:r>
            <a:r>
              <a:rPr lang="nb-NO" sz="3200" b="0" dirty="0"/>
              <a:t> has </a:t>
            </a:r>
            <a:r>
              <a:rPr lang="nb-NO" sz="3200" b="0" dirty="0" err="1"/>
              <a:t>however</a:t>
            </a:r>
            <a:r>
              <a:rPr lang="nb-NO" sz="3200" b="0" dirty="0"/>
              <a:t> </a:t>
            </a:r>
            <a:r>
              <a:rPr lang="nb-NO" sz="3200" b="0" dirty="0" err="1"/>
              <a:t>increased</a:t>
            </a:r>
            <a:r>
              <a:rPr lang="nb-NO" sz="3200" b="0" dirty="0"/>
              <a:t> </a:t>
            </a:r>
            <a:r>
              <a:rPr lang="nb-NO" sz="3200" b="0" dirty="0" err="1"/>
              <a:t>number</a:t>
            </a:r>
            <a:r>
              <a:rPr lang="nb-NO" sz="3200" b="0" dirty="0"/>
              <a:t> </a:t>
            </a:r>
            <a:r>
              <a:rPr lang="nb-NO" sz="3200" b="0" dirty="0" err="1"/>
              <a:t>of</a:t>
            </a:r>
            <a:r>
              <a:rPr lang="nb-NO" sz="3200" b="0" dirty="0"/>
              <a:t> </a:t>
            </a:r>
            <a:r>
              <a:rPr lang="nb-NO" sz="3200" b="0" dirty="0" err="1"/>
              <a:t>claims</a:t>
            </a:r>
            <a:r>
              <a:rPr lang="nb-NO" sz="3200" b="0" dirty="0"/>
              <a:t>.</a:t>
            </a:r>
          </a:p>
          <a:p>
            <a:pPr marL="457200" indent="-457200">
              <a:buFont typeface="Arial" panose="020B0604020202020204" pitchFamily="34" charset="0"/>
              <a:buChar char="•"/>
            </a:pPr>
            <a:r>
              <a:rPr lang="nb-NO" sz="3200" b="0" dirty="0"/>
              <a:t>Legal </a:t>
            </a:r>
            <a:r>
              <a:rPr lang="nb-NO" sz="3200" b="0" dirty="0" err="1"/>
              <a:t>costs</a:t>
            </a:r>
            <a:r>
              <a:rPr lang="nb-NO" sz="3200" b="0" dirty="0"/>
              <a:t> have </a:t>
            </a:r>
            <a:r>
              <a:rPr lang="nb-NO" sz="3200" b="0" dirty="0" err="1"/>
              <a:t>increased</a:t>
            </a:r>
            <a:r>
              <a:rPr lang="nb-NO" sz="3200" b="0" dirty="0"/>
              <a:t> </a:t>
            </a:r>
            <a:r>
              <a:rPr lang="nb-NO" sz="3200" b="0" dirty="0" err="1"/>
              <a:t>significantly</a:t>
            </a:r>
            <a:r>
              <a:rPr lang="nb-NO" sz="3200" b="0" dirty="0"/>
              <a:t> over </a:t>
            </a:r>
            <a:r>
              <a:rPr lang="nb-NO" sz="3200" b="0" dirty="0" err="1"/>
              <a:t>the</a:t>
            </a:r>
            <a:r>
              <a:rPr lang="nb-NO" sz="3200" b="0" dirty="0"/>
              <a:t> </a:t>
            </a:r>
            <a:r>
              <a:rPr lang="nb-NO" sz="3200" b="0" dirty="0" err="1"/>
              <a:t>past</a:t>
            </a:r>
            <a:r>
              <a:rPr lang="nb-NO" sz="3200" b="0" dirty="0"/>
              <a:t> </a:t>
            </a:r>
            <a:r>
              <a:rPr lang="nb-NO" sz="3200" b="0" dirty="0" err="1"/>
              <a:t>decade</a:t>
            </a:r>
            <a:endParaRPr lang="nb-NO" sz="3200" b="0" dirty="0"/>
          </a:p>
          <a:p>
            <a:pPr marL="457200" indent="-457200">
              <a:buFont typeface="Arial" panose="020B0604020202020204" pitchFamily="34" charset="0"/>
              <a:buChar char="•"/>
            </a:pPr>
            <a:r>
              <a:rPr lang="nb-NO" sz="3200" b="0" dirty="0"/>
              <a:t>Not </a:t>
            </a:r>
            <a:r>
              <a:rPr lang="nb-NO" sz="3200" b="0" dirty="0" err="1"/>
              <a:t>having</a:t>
            </a:r>
            <a:r>
              <a:rPr lang="nb-NO" sz="3200" b="0" dirty="0"/>
              <a:t> a D&amp;O </a:t>
            </a:r>
            <a:r>
              <a:rPr lang="nb-NO" sz="3200" b="0" dirty="0" err="1"/>
              <a:t>insurance</a:t>
            </a:r>
            <a:r>
              <a:rPr lang="nb-NO" sz="3200" b="0" dirty="0"/>
              <a:t> </a:t>
            </a:r>
            <a:r>
              <a:rPr lang="nb-NO" sz="3200" b="0" dirty="0" err="1"/>
              <a:t>exposes</a:t>
            </a:r>
            <a:r>
              <a:rPr lang="nb-NO" sz="3200" b="0" dirty="0"/>
              <a:t> a </a:t>
            </a:r>
            <a:r>
              <a:rPr lang="nb-NO" sz="3200" b="0" dirty="0" err="1"/>
              <a:t>director</a:t>
            </a:r>
            <a:r>
              <a:rPr lang="nb-NO" sz="3200" b="0" dirty="0"/>
              <a:t> or </a:t>
            </a:r>
            <a:r>
              <a:rPr lang="nb-NO" sz="3200" b="0" dirty="0" err="1"/>
              <a:t>officer</a:t>
            </a:r>
            <a:r>
              <a:rPr lang="nb-NO" sz="3200" b="0" dirty="0"/>
              <a:t> to </a:t>
            </a:r>
            <a:r>
              <a:rPr lang="nb-NO" sz="3200" b="0" dirty="0" err="1"/>
              <a:t>substantial</a:t>
            </a:r>
            <a:r>
              <a:rPr lang="nb-NO" sz="3200" b="0" dirty="0"/>
              <a:t> </a:t>
            </a:r>
            <a:r>
              <a:rPr lang="nb-NO" sz="3200" b="0" dirty="0" err="1"/>
              <a:t>financial</a:t>
            </a:r>
            <a:r>
              <a:rPr lang="nb-NO" sz="3200" b="0" dirty="0"/>
              <a:t> </a:t>
            </a:r>
            <a:r>
              <a:rPr lang="nb-NO" sz="3200" b="0" dirty="0" err="1"/>
              <a:t>scrutiny</a:t>
            </a:r>
            <a:r>
              <a:rPr lang="nb-NO" sz="3200" b="0" dirty="0"/>
              <a:t> </a:t>
            </a:r>
            <a:r>
              <a:rPr lang="nb-NO" sz="3200" b="0" dirty="0" err="1"/>
              <a:t>even</a:t>
            </a:r>
            <a:r>
              <a:rPr lang="nb-NO" sz="3200" b="0" dirty="0"/>
              <a:t> </a:t>
            </a:r>
            <a:r>
              <a:rPr lang="nb-NO" sz="3200" b="0" dirty="0" err="1"/>
              <a:t>if</a:t>
            </a:r>
            <a:r>
              <a:rPr lang="nb-NO" sz="3200" b="0" dirty="0"/>
              <a:t> </a:t>
            </a:r>
            <a:r>
              <a:rPr lang="nb-NO" sz="3200" b="0" dirty="0" err="1"/>
              <a:t>aquitted</a:t>
            </a:r>
            <a:endParaRPr lang="nb-NO" sz="3200" b="0" dirty="0"/>
          </a:p>
          <a:p>
            <a:endParaRPr lang="nb-NO" b="0" dirty="0"/>
          </a:p>
        </p:txBody>
      </p:sp>
    </p:spTree>
    <p:extLst>
      <p:ext uri="{BB962C8B-B14F-4D97-AF65-F5344CB8AC3E}">
        <p14:creationId xmlns:p14="http://schemas.microsoft.com/office/powerpoint/2010/main" val="482689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20C54-A27F-E5FC-5BA5-137C0EE18DFE}"/>
              </a:ext>
            </a:extLst>
          </p:cNvPr>
          <p:cNvSpPr>
            <a:spLocks noGrp="1"/>
          </p:cNvSpPr>
          <p:nvPr>
            <p:ph type="sldNum" sz="quarter" idx="12"/>
          </p:nvPr>
        </p:nvSpPr>
        <p:spPr/>
        <p:txBody>
          <a:bodyPr/>
          <a:lstStyle/>
          <a:p>
            <a:fld id="{91D568E7-61F5-D04E-995D-81EF41C01A2A}" type="slidenum">
              <a:rPr lang="en-GB" smtClean="0"/>
              <a:pPr/>
              <a:t>29</a:t>
            </a:fld>
            <a:endParaRPr lang="en-GB" dirty="0"/>
          </a:p>
        </p:txBody>
      </p:sp>
      <p:sp>
        <p:nvSpPr>
          <p:cNvPr id="3" name="Footer Placeholder 2">
            <a:extLst>
              <a:ext uri="{FF2B5EF4-FFF2-40B4-BE49-F238E27FC236}">
                <a16:creationId xmlns:a16="http://schemas.microsoft.com/office/drawing/2014/main" id="{908D87B9-28A1-B4F2-2B0A-059EFF879681}"/>
              </a:ext>
            </a:extLst>
          </p:cNvPr>
          <p:cNvSpPr>
            <a:spLocks noGrp="1"/>
          </p:cNvSpPr>
          <p:nvPr>
            <p:ph type="ftr" sz="quarter" idx="3"/>
          </p:nvPr>
        </p:nvSpPr>
        <p:spPr/>
        <p:txBody>
          <a:bodyPr/>
          <a:lstStyle/>
          <a:p>
            <a:r>
              <a:rPr lang="en-GB"/>
              <a:t>Legal Copy Helvetica Regular 8/9.6 Black</a:t>
            </a:r>
            <a:endParaRPr lang="en-GB" dirty="0"/>
          </a:p>
        </p:txBody>
      </p:sp>
      <p:sp>
        <p:nvSpPr>
          <p:cNvPr id="4" name="Title 3">
            <a:extLst>
              <a:ext uri="{FF2B5EF4-FFF2-40B4-BE49-F238E27FC236}">
                <a16:creationId xmlns:a16="http://schemas.microsoft.com/office/drawing/2014/main" id="{AFD2ED6E-C524-CDAF-D189-CE42727B6B65}"/>
              </a:ext>
            </a:extLst>
          </p:cNvPr>
          <p:cNvSpPr>
            <a:spLocks noGrp="1"/>
          </p:cNvSpPr>
          <p:nvPr>
            <p:ph type="title"/>
          </p:nvPr>
        </p:nvSpPr>
        <p:spPr/>
        <p:txBody>
          <a:bodyPr/>
          <a:lstStyle/>
          <a:p>
            <a:r>
              <a:rPr lang="en-GB" dirty="0"/>
              <a:t>D&amp;O Liability – London Market update (1)</a:t>
            </a:r>
          </a:p>
        </p:txBody>
      </p:sp>
      <p:sp>
        <p:nvSpPr>
          <p:cNvPr id="6" name="Content Placeholder 5">
            <a:extLst>
              <a:ext uri="{FF2B5EF4-FFF2-40B4-BE49-F238E27FC236}">
                <a16:creationId xmlns:a16="http://schemas.microsoft.com/office/drawing/2014/main" id="{228643EE-4DF6-ECA7-1698-477D336B59F7}"/>
              </a:ext>
            </a:extLst>
          </p:cNvPr>
          <p:cNvSpPr>
            <a:spLocks noGrp="1"/>
          </p:cNvSpPr>
          <p:nvPr>
            <p:ph sz="quarter" idx="14"/>
          </p:nvPr>
        </p:nvSpPr>
        <p:spPr/>
        <p:txBody>
          <a:bodyPr/>
          <a:lstStyle/>
          <a:p>
            <a:r>
              <a:rPr lang="en-GB" sz="3200" u="sng" dirty="0"/>
              <a:t>THE CONTEXT:</a:t>
            </a:r>
          </a:p>
          <a:p>
            <a:endParaRPr lang="en-GB" sz="3200" u="sng" dirty="0"/>
          </a:p>
          <a:p>
            <a:pPr marL="571500" indent="-571500">
              <a:buFont typeface="Arial" panose="020B0604020202020204" pitchFamily="34" charset="0"/>
              <a:buChar char="•"/>
            </a:pPr>
            <a:r>
              <a:rPr lang="en-GB" sz="3200" b="0" dirty="0"/>
              <a:t>Continued – and growing – </a:t>
            </a:r>
            <a:r>
              <a:rPr lang="en-GB" sz="3200" dirty="0"/>
              <a:t>economic uncertainty </a:t>
            </a:r>
            <a:r>
              <a:rPr lang="en-GB" sz="3200" b="0" dirty="0"/>
              <a:t>(and related corporate pressures), litigation and regulatory exposures.</a:t>
            </a:r>
          </a:p>
          <a:p>
            <a:pPr marL="571500" indent="-571500">
              <a:buFont typeface="Arial" panose="020B0604020202020204" pitchFamily="34" charset="0"/>
              <a:buChar char="•"/>
            </a:pPr>
            <a:r>
              <a:rPr lang="en-GB" sz="3200" b="0" dirty="0"/>
              <a:t>Certain industries, and jurisdictions, </a:t>
            </a:r>
            <a:r>
              <a:rPr lang="en-GB" sz="3200" dirty="0"/>
              <a:t>particularly challenged</a:t>
            </a:r>
            <a:r>
              <a:rPr lang="en-GB" sz="3200" b="0" dirty="0"/>
              <a:t>:</a:t>
            </a:r>
          </a:p>
          <a:p>
            <a:pPr lvl="2" indent="0">
              <a:buNone/>
            </a:pPr>
            <a:r>
              <a:rPr lang="en-GB" sz="3200" dirty="0"/>
              <a:t>	Banking and finance; extractive industries; sports, media and entertainment; life sciences</a:t>
            </a:r>
          </a:p>
          <a:p>
            <a:pPr lvl="2" indent="0">
              <a:buNone/>
            </a:pPr>
            <a:endParaRPr lang="en-GB" sz="3200" dirty="0"/>
          </a:p>
          <a:p>
            <a:pPr marL="571500" lvl="1" indent="-571500">
              <a:buFont typeface="Arial" panose="020B0604020202020204" pitchFamily="34" charset="0"/>
              <a:buChar char="•"/>
            </a:pPr>
            <a:r>
              <a:rPr lang="en-GB" sz="3200" b="1" dirty="0"/>
              <a:t>US exposures</a:t>
            </a:r>
            <a:r>
              <a:rPr lang="en-GB" sz="3200" b="0" dirty="0"/>
              <a:t>, including non-US parent companies</a:t>
            </a:r>
          </a:p>
          <a:p>
            <a:pPr lvl="4" indent="0">
              <a:buNone/>
            </a:pPr>
            <a:r>
              <a:rPr lang="en-GB" sz="3200" dirty="0"/>
              <a:t>	(NB possible expansion of Caremark duty as a signal of direction of travel (</a:t>
            </a:r>
            <a:r>
              <a:rPr lang="en-GB" sz="3200" b="1" i="1" dirty="0"/>
              <a:t>McDonalds Corporation 	Stockholder Derivative Litigation</a:t>
            </a:r>
            <a:r>
              <a:rPr lang="en-GB" sz="3200" dirty="0"/>
              <a:t>))</a:t>
            </a:r>
          </a:p>
          <a:p>
            <a:pPr marL="825500" lvl="2" indent="-571500">
              <a:buFont typeface="Arial" panose="020B0604020202020204" pitchFamily="34" charset="0"/>
              <a:buChar char="•"/>
            </a:pPr>
            <a:endParaRPr lang="en-GB" sz="3200" b="0" dirty="0"/>
          </a:p>
          <a:p>
            <a:pPr marL="571500" lvl="1" indent="-571500">
              <a:buFont typeface="Arial" panose="020B0604020202020204" pitchFamily="34" charset="0"/>
              <a:buChar char="•"/>
            </a:pPr>
            <a:r>
              <a:rPr lang="en-GB" sz="3200" b="1" dirty="0"/>
              <a:t>Parent company exposures </a:t>
            </a:r>
            <a:r>
              <a:rPr lang="en-GB" sz="3200" dirty="0"/>
              <a:t>in respect of operations and activities of </a:t>
            </a:r>
            <a:r>
              <a:rPr lang="en-GB" sz="3200" b="1" dirty="0"/>
              <a:t>overseas subsidiaries</a:t>
            </a:r>
          </a:p>
          <a:p>
            <a:pPr marL="571500" indent="-571500">
              <a:buFont typeface="Arial" panose="020B0604020202020204" pitchFamily="34" charset="0"/>
              <a:buChar char="•"/>
            </a:pPr>
            <a:r>
              <a:rPr lang="en-GB" sz="3200" b="0" dirty="0"/>
              <a:t>NONETHELESS – Some signs of </a:t>
            </a:r>
            <a:r>
              <a:rPr lang="en-GB" sz="3200" dirty="0"/>
              <a:t>market stabilisation</a:t>
            </a:r>
            <a:r>
              <a:rPr lang="en-GB" sz="3200" b="0" dirty="0"/>
              <a:t>?</a:t>
            </a:r>
          </a:p>
          <a:p>
            <a:endParaRPr lang="en-GB" sz="4000" dirty="0"/>
          </a:p>
        </p:txBody>
      </p:sp>
    </p:spTree>
    <p:extLst>
      <p:ext uri="{BB962C8B-B14F-4D97-AF65-F5344CB8AC3E}">
        <p14:creationId xmlns:p14="http://schemas.microsoft.com/office/powerpoint/2010/main" val="2646092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A0F41-35AE-43E1-F891-3F7DBE968656}"/>
              </a:ext>
            </a:extLst>
          </p:cNvPr>
          <p:cNvSpPr>
            <a:spLocks noGrp="1"/>
          </p:cNvSpPr>
          <p:nvPr>
            <p:ph type="sldNum" sz="quarter" idx="12"/>
          </p:nvPr>
        </p:nvSpPr>
        <p:spPr/>
        <p:txBody>
          <a:bodyPr/>
          <a:lstStyle/>
          <a:p>
            <a:fld id="{91D568E7-61F5-D04E-995D-81EF41C01A2A}" type="slidenum">
              <a:rPr lang="en-GB" smtClean="0"/>
              <a:t>3</a:t>
            </a:fld>
            <a:endParaRPr lang="en-GB" dirty="0"/>
          </a:p>
        </p:txBody>
      </p:sp>
      <p:sp>
        <p:nvSpPr>
          <p:cNvPr id="4" name="Footer Placeholder 3">
            <a:extLst>
              <a:ext uri="{FF2B5EF4-FFF2-40B4-BE49-F238E27FC236}">
                <a16:creationId xmlns:a16="http://schemas.microsoft.com/office/drawing/2014/main" id="{9F1BA861-F6B9-FBF8-1BED-6E3C6F3C805A}"/>
              </a:ext>
            </a:extLst>
          </p:cNvPr>
          <p:cNvSpPr>
            <a:spLocks noGrp="1"/>
          </p:cNvSpPr>
          <p:nvPr>
            <p:ph type="ftr" sz="quarter" idx="3"/>
          </p:nvPr>
        </p:nvSpPr>
        <p:spPr/>
        <p:txBody>
          <a:bodyPr/>
          <a:lstStyle/>
          <a:p>
            <a:r>
              <a:rPr lang="en-GB"/>
              <a:t>Legal Copy Helvetica Regular 8/9.6 Black</a:t>
            </a:r>
            <a:endParaRPr lang="en-GB" dirty="0"/>
          </a:p>
        </p:txBody>
      </p:sp>
      <p:sp>
        <p:nvSpPr>
          <p:cNvPr id="17" name="Text Placeholder 16">
            <a:extLst>
              <a:ext uri="{FF2B5EF4-FFF2-40B4-BE49-F238E27FC236}">
                <a16:creationId xmlns:a16="http://schemas.microsoft.com/office/drawing/2014/main" id="{5E1E68BC-DFE9-AB14-72E2-3CF0A5B93B78}"/>
              </a:ext>
            </a:extLst>
          </p:cNvPr>
          <p:cNvSpPr>
            <a:spLocks noGrp="1"/>
          </p:cNvSpPr>
          <p:nvPr>
            <p:ph type="body" sz="quarter" idx="15"/>
          </p:nvPr>
        </p:nvSpPr>
        <p:spPr/>
        <p:txBody>
          <a:bodyPr/>
          <a:lstStyle/>
          <a:p>
            <a:r>
              <a:rPr lang="nb-NO" dirty="0"/>
              <a:t>D&amp;O Insurance</a:t>
            </a:r>
          </a:p>
          <a:p>
            <a:r>
              <a:rPr lang="nb-NO" b="0" dirty="0" err="1"/>
              <a:t>Quick</a:t>
            </a:r>
            <a:r>
              <a:rPr lang="nb-NO" b="0" dirty="0"/>
              <a:t> </a:t>
            </a:r>
            <a:r>
              <a:rPr lang="nb-NO" b="0" dirty="0" err="1"/>
              <a:t>introduction</a:t>
            </a:r>
            <a:r>
              <a:rPr lang="nb-NO" b="0" dirty="0"/>
              <a:t> and </a:t>
            </a:r>
            <a:r>
              <a:rPr lang="nb-NO" b="0" dirty="0" err="1"/>
              <a:t>brush</a:t>
            </a:r>
            <a:r>
              <a:rPr lang="nb-NO" b="0" dirty="0"/>
              <a:t>-up</a:t>
            </a:r>
          </a:p>
        </p:txBody>
      </p:sp>
      <p:sp>
        <p:nvSpPr>
          <p:cNvPr id="15" name="Text Placeholder 14">
            <a:extLst>
              <a:ext uri="{FF2B5EF4-FFF2-40B4-BE49-F238E27FC236}">
                <a16:creationId xmlns:a16="http://schemas.microsoft.com/office/drawing/2014/main" id="{85438D11-6818-8F28-532D-B4D48B1B3476}"/>
              </a:ext>
            </a:extLst>
          </p:cNvPr>
          <p:cNvSpPr>
            <a:spLocks noGrp="1"/>
          </p:cNvSpPr>
          <p:nvPr>
            <p:ph type="body" idx="1"/>
          </p:nvPr>
        </p:nvSpPr>
        <p:spPr/>
        <p:txBody>
          <a:bodyPr/>
          <a:lstStyle/>
          <a:p>
            <a:pPr algn="l"/>
            <a:r>
              <a:rPr lang="nb-NO" dirty="0"/>
              <a:t>1</a:t>
            </a:r>
          </a:p>
        </p:txBody>
      </p:sp>
      <p:sp>
        <p:nvSpPr>
          <p:cNvPr id="18" name="Text Placeholder 17">
            <a:extLst>
              <a:ext uri="{FF2B5EF4-FFF2-40B4-BE49-F238E27FC236}">
                <a16:creationId xmlns:a16="http://schemas.microsoft.com/office/drawing/2014/main" id="{4219B79B-FFCE-585F-126E-75750C836B04}"/>
              </a:ext>
            </a:extLst>
          </p:cNvPr>
          <p:cNvSpPr>
            <a:spLocks noGrp="1"/>
          </p:cNvSpPr>
          <p:nvPr>
            <p:ph type="body" idx="16"/>
          </p:nvPr>
        </p:nvSpPr>
        <p:spPr/>
        <p:txBody>
          <a:bodyPr/>
          <a:lstStyle/>
          <a:p>
            <a:pPr algn="l"/>
            <a:r>
              <a:rPr lang="nb-NO" dirty="0"/>
              <a:t>2</a:t>
            </a:r>
          </a:p>
        </p:txBody>
      </p:sp>
      <p:sp>
        <p:nvSpPr>
          <p:cNvPr id="19" name="Text Placeholder 18">
            <a:extLst>
              <a:ext uri="{FF2B5EF4-FFF2-40B4-BE49-F238E27FC236}">
                <a16:creationId xmlns:a16="http://schemas.microsoft.com/office/drawing/2014/main" id="{861FAC00-6809-CA5B-3D46-5B52BCB3AD3C}"/>
              </a:ext>
            </a:extLst>
          </p:cNvPr>
          <p:cNvSpPr>
            <a:spLocks noGrp="1"/>
          </p:cNvSpPr>
          <p:nvPr>
            <p:ph type="body" idx="17"/>
          </p:nvPr>
        </p:nvSpPr>
        <p:spPr/>
        <p:txBody>
          <a:bodyPr/>
          <a:lstStyle/>
          <a:p>
            <a:pPr algn="l"/>
            <a:r>
              <a:rPr lang="nb-NO" dirty="0">
                <a:solidFill>
                  <a:schemeClr val="tx1"/>
                </a:solidFill>
              </a:rPr>
              <a:t>3</a:t>
            </a:r>
          </a:p>
        </p:txBody>
      </p:sp>
      <p:sp>
        <p:nvSpPr>
          <p:cNvPr id="20" name="Text Placeholder 19">
            <a:extLst>
              <a:ext uri="{FF2B5EF4-FFF2-40B4-BE49-F238E27FC236}">
                <a16:creationId xmlns:a16="http://schemas.microsoft.com/office/drawing/2014/main" id="{839BB7E0-08A1-7980-412F-A90CD06D7674}"/>
              </a:ext>
            </a:extLst>
          </p:cNvPr>
          <p:cNvSpPr>
            <a:spLocks noGrp="1"/>
          </p:cNvSpPr>
          <p:nvPr>
            <p:ph type="body" idx="18"/>
          </p:nvPr>
        </p:nvSpPr>
        <p:spPr/>
        <p:txBody>
          <a:bodyPr/>
          <a:lstStyle/>
          <a:p>
            <a:pPr algn="l"/>
            <a:r>
              <a:rPr lang="nb-NO" dirty="0"/>
              <a:t>4</a:t>
            </a:r>
          </a:p>
        </p:txBody>
      </p:sp>
      <p:sp>
        <p:nvSpPr>
          <p:cNvPr id="21" name="Text Placeholder 20">
            <a:extLst>
              <a:ext uri="{FF2B5EF4-FFF2-40B4-BE49-F238E27FC236}">
                <a16:creationId xmlns:a16="http://schemas.microsoft.com/office/drawing/2014/main" id="{68951B1C-52EE-4EC3-1EA4-6916A03C6D34}"/>
              </a:ext>
            </a:extLst>
          </p:cNvPr>
          <p:cNvSpPr>
            <a:spLocks noGrp="1"/>
          </p:cNvSpPr>
          <p:nvPr>
            <p:ph type="body" sz="quarter" idx="19"/>
          </p:nvPr>
        </p:nvSpPr>
        <p:spPr>
          <a:xfrm>
            <a:off x="12335526" y="4465637"/>
            <a:ext cx="3812344" cy="2392363"/>
          </a:xfrm>
        </p:spPr>
        <p:txBody>
          <a:bodyPr/>
          <a:lstStyle/>
          <a:p>
            <a:r>
              <a:rPr lang="nb-NO" dirty="0"/>
              <a:t>Market Update</a:t>
            </a:r>
          </a:p>
          <a:p>
            <a:r>
              <a:rPr lang="nb-NO" b="0" dirty="0" err="1"/>
              <a:t>Domestic</a:t>
            </a:r>
            <a:r>
              <a:rPr lang="nb-NO" b="0" dirty="0"/>
              <a:t> and International</a:t>
            </a:r>
          </a:p>
          <a:p>
            <a:r>
              <a:rPr lang="nb-NO" b="0" dirty="0" err="1"/>
              <a:t>Pricing</a:t>
            </a:r>
            <a:r>
              <a:rPr lang="nb-NO" b="0" dirty="0"/>
              <a:t> and Terms</a:t>
            </a:r>
          </a:p>
        </p:txBody>
      </p:sp>
      <p:sp>
        <p:nvSpPr>
          <p:cNvPr id="22" name="Text Placeholder 21">
            <a:extLst>
              <a:ext uri="{FF2B5EF4-FFF2-40B4-BE49-F238E27FC236}">
                <a16:creationId xmlns:a16="http://schemas.microsoft.com/office/drawing/2014/main" id="{52568230-D9C8-6751-2203-7572ACB5204E}"/>
              </a:ext>
            </a:extLst>
          </p:cNvPr>
          <p:cNvSpPr>
            <a:spLocks noGrp="1"/>
          </p:cNvSpPr>
          <p:nvPr>
            <p:ph type="body" sz="quarter" idx="20"/>
          </p:nvPr>
        </p:nvSpPr>
        <p:spPr>
          <a:xfrm>
            <a:off x="7332253" y="4537442"/>
            <a:ext cx="3812344" cy="2392363"/>
          </a:xfrm>
        </p:spPr>
        <p:txBody>
          <a:bodyPr/>
          <a:lstStyle/>
          <a:p>
            <a:r>
              <a:rPr lang="nb-NO" dirty="0"/>
              <a:t>Claims Developments</a:t>
            </a:r>
          </a:p>
          <a:p>
            <a:r>
              <a:rPr lang="nb-NO" b="0" dirty="0"/>
              <a:t>Trends and </a:t>
            </a:r>
            <a:r>
              <a:rPr lang="nb-NO" b="0" dirty="0" err="1"/>
              <a:t>Examples</a:t>
            </a:r>
            <a:endParaRPr lang="nb-NO" b="0" dirty="0"/>
          </a:p>
        </p:txBody>
      </p:sp>
      <p:sp>
        <p:nvSpPr>
          <p:cNvPr id="23" name="Text Placeholder 22">
            <a:extLst>
              <a:ext uri="{FF2B5EF4-FFF2-40B4-BE49-F238E27FC236}">
                <a16:creationId xmlns:a16="http://schemas.microsoft.com/office/drawing/2014/main" id="{D1953868-4C40-E973-9A09-5915E1F9793E}"/>
              </a:ext>
            </a:extLst>
          </p:cNvPr>
          <p:cNvSpPr>
            <a:spLocks noGrp="1"/>
          </p:cNvSpPr>
          <p:nvPr>
            <p:ph type="body" sz="quarter" idx="21"/>
          </p:nvPr>
        </p:nvSpPr>
        <p:spPr/>
        <p:txBody>
          <a:bodyPr/>
          <a:lstStyle/>
          <a:p>
            <a:r>
              <a:rPr lang="nb-NO" dirty="0"/>
              <a:t>Outlook</a:t>
            </a:r>
          </a:p>
          <a:p>
            <a:r>
              <a:rPr lang="nb-NO" b="0" dirty="0" err="1"/>
              <a:t>What</a:t>
            </a:r>
            <a:r>
              <a:rPr lang="nb-NO" b="0" dirty="0"/>
              <a:t> </a:t>
            </a:r>
            <a:r>
              <a:rPr lang="nb-NO" b="0" dirty="0" err="1"/>
              <a:t>are</a:t>
            </a:r>
            <a:r>
              <a:rPr lang="nb-NO" b="0" dirty="0"/>
              <a:t> </a:t>
            </a:r>
            <a:r>
              <a:rPr lang="nb-NO" b="0" dirty="0" err="1"/>
              <a:t>the</a:t>
            </a:r>
            <a:r>
              <a:rPr lang="nb-NO" b="0" dirty="0"/>
              <a:t> </a:t>
            </a:r>
            <a:r>
              <a:rPr lang="nb-NO" b="0" dirty="0" err="1"/>
              <a:t>issues</a:t>
            </a:r>
            <a:r>
              <a:rPr lang="nb-NO" b="0" dirty="0"/>
              <a:t> to be </a:t>
            </a:r>
            <a:r>
              <a:rPr lang="nb-NO" b="0" dirty="0" err="1"/>
              <a:t>aware</a:t>
            </a:r>
            <a:r>
              <a:rPr lang="nb-NO" b="0" dirty="0"/>
              <a:t> </a:t>
            </a:r>
            <a:r>
              <a:rPr lang="nb-NO" b="0" dirty="0" err="1"/>
              <a:t>of</a:t>
            </a:r>
            <a:r>
              <a:rPr lang="nb-NO" b="0" dirty="0"/>
              <a:t> </a:t>
            </a:r>
            <a:r>
              <a:rPr lang="nb-NO" b="0" dirty="0" err="1"/>
              <a:t>going</a:t>
            </a:r>
            <a:r>
              <a:rPr lang="nb-NO" b="0" dirty="0"/>
              <a:t> forward</a:t>
            </a:r>
          </a:p>
        </p:txBody>
      </p:sp>
      <p:sp>
        <p:nvSpPr>
          <p:cNvPr id="14" name="Title 13">
            <a:extLst>
              <a:ext uri="{FF2B5EF4-FFF2-40B4-BE49-F238E27FC236}">
                <a16:creationId xmlns:a16="http://schemas.microsoft.com/office/drawing/2014/main" id="{FAA41B4D-C1BA-036F-0D9F-6DF9118CFB19}"/>
              </a:ext>
            </a:extLst>
          </p:cNvPr>
          <p:cNvSpPr>
            <a:spLocks noGrp="1"/>
          </p:cNvSpPr>
          <p:nvPr>
            <p:ph type="title"/>
          </p:nvPr>
        </p:nvSpPr>
        <p:spPr/>
        <p:txBody>
          <a:bodyPr/>
          <a:lstStyle/>
          <a:p>
            <a:pPr algn="ctr"/>
            <a:r>
              <a:rPr lang="nb-NO" dirty="0"/>
              <a:t>Agenda</a:t>
            </a:r>
          </a:p>
        </p:txBody>
      </p:sp>
    </p:spTree>
    <p:extLst>
      <p:ext uri="{BB962C8B-B14F-4D97-AF65-F5344CB8AC3E}">
        <p14:creationId xmlns:p14="http://schemas.microsoft.com/office/powerpoint/2010/main" val="287033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64467630"/>
              </p:ext>
            </p:extLst>
          </p:nvPr>
        </p:nvGraphicFramePr>
        <p:xfrm>
          <a:off x="1504853" y="2288552"/>
          <a:ext cx="21042692" cy="9662124"/>
        </p:xfrm>
        <a:graphic>
          <a:graphicData uri="http://schemas.openxmlformats.org/drawingml/2006/table">
            <a:tbl>
              <a:tblPr firstRow="1" bandRow="1">
                <a:tableStyleId>{5C22544A-7EE6-4342-B048-85BDC9FD1C3A}</a:tableStyleId>
              </a:tblPr>
              <a:tblGrid>
                <a:gridCol w="3578817">
                  <a:extLst>
                    <a:ext uri="{9D8B030D-6E8A-4147-A177-3AD203B41FA5}">
                      <a16:colId xmlns:a16="http://schemas.microsoft.com/office/drawing/2014/main" val="20000"/>
                    </a:ext>
                  </a:extLst>
                </a:gridCol>
                <a:gridCol w="17463875">
                  <a:extLst>
                    <a:ext uri="{9D8B030D-6E8A-4147-A177-3AD203B41FA5}">
                      <a16:colId xmlns:a16="http://schemas.microsoft.com/office/drawing/2014/main" val="20001"/>
                    </a:ext>
                  </a:extLst>
                </a:gridCol>
              </a:tblGrid>
              <a:tr h="4743737">
                <a:tc>
                  <a:txBody>
                    <a:bodyPr/>
                    <a:lstStyle/>
                    <a:p>
                      <a:pPr>
                        <a:spcBef>
                          <a:spcPts val="100"/>
                        </a:spcBef>
                      </a:pPr>
                      <a:endParaRPr lang="en-US" sz="2600" b="0" dirty="0">
                        <a:solidFill>
                          <a:schemeClr val="tx1"/>
                        </a:solidFill>
                        <a:latin typeface="Helvetica Now Text" panose="020B0504030202020204" pitchFamily="34" charset="0"/>
                      </a:endParaRPr>
                    </a:p>
                  </a:txBody>
                  <a:tcPr marL="182868" marR="182868" marT="91434" marB="9143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New entrants to the London market are providing welcome relief on rates (flattening and reducing premiums): Rising Edge, Inigo, Convex, SCOR, </a:t>
                      </a:r>
                      <a:r>
                        <a:rPr lang="en-US" sz="2600" b="0" kern="1200" dirty="0" err="1">
                          <a:solidFill>
                            <a:schemeClr val="tx1"/>
                          </a:solidFill>
                          <a:latin typeface="Helvetica Now Text" panose="020B0504030202020204" pitchFamily="34" charset="0"/>
                          <a:ea typeface="+mn-ea"/>
                          <a:cs typeface="Arial" panose="020B0604020202020204" pitchFamily="34" charset="0"/>
                        </a:rPr>
                        <a:t>Tegron</a:t>
                      </a:r>
                      <a:r>
                        <a:rPr lang="en-US" sz="2600" b="0" kern="1200" dirty="0">
                          <a:solidFill>
                            <a:schemeClr val="tx1"/>
                          </a:solidFill>
                          <a:latin typeface="Helvetica Now Text" panose="020B0504030202020204" pitchFamily="34" charset="0"/>
                          <a:ea typeface="+mn-ea"/>
                          <a:cs typeface="Arial" panose="020B0604020202020204" pitchFamily="34" charset="0"/>
                        </a:rPr>
                        <a:t> and IQUW are mostly interested in primary/low excess positions on programs, increasing competition on these layers.</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Key markets for primary and low excess still </a:t>
                      </a:r>
                      <a:r>
                        <a:rPr lang="en-US" sz="2600" b="0" kern="1200" dirty="0" err="1">
                          <a:solidFill>
                            <a:schemeClr val="tx1"/>
                          </a:solidFill>
                          <a:latin typeface="Helvetica Now Text" panose="020B0504030202020204" pitchFamily="34" charset="0"/>
                          <a:ea typeface="+mn-ea"/>
                          <a:cs typeface="Arial" panose="020B0604020202020204" pitchFamily="34" charset="0"/>
                        </a:rPr>
                        <a:t>favour</a:t>
                      </a:r>
                      <a:r>
                        <a:rPr lang="en-US" sz="2600" b="0" kern="1200" dirty="0">
                          <a:solidFill>
                            <a:schemeClr val="tx1"/>
                          </a:solidFill>
                          <a:latin typeface="Helvetica Now Text" panose="020B0504030202020204" pitchFamily="34" charset="0"/>
                          <a:ea typeface="+mn-ea"/>
                          <a:cs typeface="Arial" panose="020B0604020202020204" pitchFamily="34" charset="0"/>
                        </a:rPr>
                        <a:t> those with trusted claims experience: AIG, AWAC, Beazley, Berkshire Hathaway, Zurich, Chubb and WRB.</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Insurers are still managing capacity and premium rates in high-risk industries (</a:t>
                      </a:r>
                      <a:r>
                        <a:rPr lang="en-US" sz="2600" b="0" kern="1200" dirty="0" err="1">
                          <a:solidFill>
                            <a:schemeClr val="tx1"/>
                          </a:solidFill>
                          <a:latin typeface="Helvetica Now Text" panose="020B0504030202020204" pitchFamily="34" charset="0"/>
                          <a:ea typeface="+mn-ea"/>
                          <a:cs typeface="Arial" panose="020B0604020202020204" pitchFamily="34" charset="0"/>
                        </a:rPr>
                        <a:t>eg.</a:t>
                      </a:r>
                      <a:r>
                        <a:rPr lang="en-US" sz="2600" b="0" kern="1200" dirty="0">
                          <a:solidFill>
                            <a:schemeClr val="tx1"/>
                          </a:solidFill>
                          <a:latin typeface="Helvetica Now Text" panose="020B0504030202020204" pitchFamily="34" charset="0"/>
                          <a:ea typeface="+mn-ea"/>
                          <a:cs typeface="Arial" panose="020B0604020202020204" pitchFamily="34" charset="0"/>
                        </a:rPr>
                        <a:t> Biotech, Healthcare, Hospitality, Aviation, Retail and Oil and Gas).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Severely limited appetite and capacity for standalone ancillary lines, with most insurers only considering the Crime, Fiduciary and EPL where they also write the D&amp;O. </a:t>
                      </a:r>
                    </a:p>
                  </a:txBody>
                  <a:tcPr marL="182868" marR="182868" marT="91434" marB="91434">
                    <a:lnL w="12700" cmpd="sng">
                      <a:noFill/>
                    </a:lnL>
                    <a:solidFill>
                      <a:schemeClr val="bg1"/>
                    </a:solidFill>
                  </a:tcPr>
                </a:tc>
                <a:extLst>
                  <a:ext uri="{0D108BD9-81ED-4DB2-BD59-A6C34878D82A}">
                    <a16:rowId xmlns:a16="http://schemas.microsoft.com/office/drawing/2014/main" val="10000"/>
                  </a:ext>
                </a:extLst>
              </a:tr>
              <a:tr h="1767725">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Retentions are generally remaining stable if Insureds saw an increase at their 2020/21 renewal, although performance during the pandemic is being taken into consideration.</a:t>
                      </a:r>
                    </a:p>
                    <a:p>
                      <a:pPr marL="0" lvl="1" indent="0" algn="l" defTabSz="914400" rtl="0" eaLnBrk="1" fontAlgn="base" latinLnBrk="0" hangingPunct="1">
                        <a:lnSpc>
                          <a:spcPct val="100000"/>
                        </a:lnSpc>
                        <a:spcBef>
                          <a:spcPts val="0"/>
                        </a:spcBef>
                        <a:spcAft>
                          <a:spcPts val="0"/>
                        </a:spcAft>
                        <a:buFont typeface="Wingdings" panose="05000000000000000000" pitchFamily="2" charset="2"/>
                        <a:buNone/>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txBody>
                  <a:tcPr marL="182868" marR="182868" marT="91434" marB="91434">
                    <a:lnL w="12700" cmpd="sng">
                      <a:noFill/>
                    </a:lnL>
                    <a:solidFill>
                      <a:schemeClr val="bg1"/>
                    </a:solidFill>
                  </a:tcPr>
                </a:tc>
                <a:extLst>
                  <a:ext uri="{0D108BD9-81ED-4DB2-BD59-A6C34878D82A}">
                    <a16:rowId xmlns:a16="http://schemas.microsoft.com/office/drawing/2014/main" val="10002"/>
                  </a:ext>
                </a:extLst>
              </a:tr>
              <a:tr h="2956368">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Competition from new carriers and high budget targets from existing insurers means primary/low excess rates are flattening or potentially decreasing depending on prior premium increases and company performance “post” pandemic.</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Downward pressure currently exists on most renewals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Excess layers with higher ILFs are being challenged with alternative capacity keen to quote</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Inverted layers no longer the norm</a:t>
                      </a:r>
                    </a:p>
                  </a:txBody>
                  <a:tcPr marL="182868" marR="182868" marT="91434" marB="91434">
                    <a:lnL w="12700" cmpd="sng">
                      <a:noFill/>
                    </a:lnL>
                    <a:solidFill>
                      <a:schemeClr val="bg1"/>
                    </a:solidFill>
                  </a:tcPr>
                </a:tc>
                <a:extLst>
                  <a:ext uri="{0D108BD9-81ED-4DB2-BD59-A6C34878D82A}">
                    <a16:rowId xmlns:a16="http://schemas.microsoft.com/office/drawing/2014/main" val="10003"/>
                  </a:ext>
                </a:extLst>
              </a:tr>
            </a:tbl>
          </a:graphicData>
        </a:graphic>
      </p:graphicFrame>
      <p:pic>
        <p:nvPicPr>
          <p:cNvPr id="17" name="Picture 16">
            <a:extLst>
              <a:ext uri="{FF2B5EF4-FFF2-40B4-BE49-F238E27FC236}">
                <a16:creationId xmlns:a16="http://schemas.microsoft.com/office/drawing/2014/main" id="{8FB17612-1E76-431C-B5E2-8E099141008D}"/>
              </a:ext>
            </a:extLst>
          </p:cNvPr>
          <p:cNvPicPr>
            <a:picLocks noChangeAspect="1"/>
          </p:cNvPicPr>
          <p:nvPr/>
        </p:nvPicPr>
        <p:blipFill>
          <a:blip r:embed="rId3"/>
          <a:stretch>
            <a:fillRect/>
          </a:stretch>
        </p:blipFill>
        <p:spPr>
          <a:xfrm>
            <a:off x="2600964" y="4614344"/>
            <a:ext cx="1251123" cy="967413"/>
          </a:xfrm>
          <a:prstGeom prst="rect">
            <a:avLst/>
          </a:prstGeom>
        </p:spPr>
      </p:pic>
      <p:sp>
        <p:nvSpPr>
          <p:cNvPr id="18" name="TextBox 17">
            <a:extLst>
              <a:ext uri="{FF2B5EF4-FFF2-40B4-BE49-F238E27FC236}">
                <a16:creationId xmlns:a16="http://schemas.microsoft.com/office/drawing/2014/main" id="{00CB132D-7F7E-4436-BD01-A7E66B9859E0}"/>
              </a:ext>
            </a:extLst>
          </p:cNvPr>
          <p:cNvSpPr txBox="1"/>
          <p:nvPr/>
        </p:nvSpPr>
        <p:spPr>
          <a:xfrm>
            <a:off x="2083600" y="3990326"/>
            <a:ext cx="2285851"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Capacity</a:t>
            </a:r>
            <a:endParaRPr lang="en-US" sz="2400" dirty="0"/>
          </a:p>
        </p:txBody>
      </p:sp>
      <p:sp>
        <p:nvSpPr>
          <p:cNvPr id="19" name="TextBox 18">
            <a:extLst>
              <a:ext uri="{FF2B5EF4-FFF2-40B4-BE49-F238E27FC236}">
                <a16:creationId xmlns:a16="http://schemas.microsoft.com/office/drawing/2014/main" id="{29F598AC-AFB7-45E9-93EB-23E87CD61868}"/>
              </a:ext>
            </a:extLst>
          </p:cNvPr>
          <p:cNvSpPr txBox="1"/>
          <p:nvPr/>
        </p:nvSpPr>
        <p:spPr>
          <a:xfrm>
            <a:off x="2345644" y="7614553"/>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Retentions</a:t>
            </a:r>
            <a:endParaRPr lang="en-US" sz="2400" dirty="0"/>
          </a:p>
        </p:txBody>
      </p:sp>
      <p:pic>
        <p:nvPicPr>
          <p:cNvPr id="20" name="Picture 19">
            <a:extLst>
              <a:ext uri="{FF2B5EF4-FFF2-40B4-BE49-F238E27FC236}">
                <a16:creationId xmlns:a16="http://schemas.microsoft.com/office/drawing/2014/main" id="{6161464D-2C5A-4C18-A6F6-D1AC3036862A}"/>
              </a:ext>
            </a:extLst>
          </p:cNvPr>
          <p:cNvPicPr>
            <a:picLocks noChangeAspect="1"/>
          </p:cNvPicPr>
          <p:nvPr/>
        </p:nvPicPr>
        <p:blipFill>
          <a:blip r:embed="rId4"/>
          <a:stretch>
            <a:fillRect/>
          </a:stretch>
        </p:blipFill>
        <p:spPr>
          <a:xfrm>
            <a:off x="2769964" y="10652302"/>
            <a:ext cx="1076654" cy="1011430"/>
          </a:xfrm>
          <a:prstGeom prst="rect">
            <a:avLst/>
          </a:prstGeom>
        </p:spPr>
      </p:pic>
      <p:sp>
        <p:nvSpPr>
          <p:cNvPr id="21" name="TextBox 20">
            <a:extLst>
              <a:ext uri="{FF2B5EF4-FFF2-40B4-BE49-F238E27FC236}">
                <a16:creationId xmlns:a16="http://schemas.microsoft.com/office/drawing/2014/main" id="{EAFD3194-122B-4218-8BB7-C72D9E99FA21}"/>
              </a:ext>
            </a:extLst>
          </p:cNvPr>
          <p:cNvSpPr txBox="1"/>
          <p:nvPr/>
        </p:nvSpPr>
        <p:spPr>
          <a:xfrm>
            <a:off x="2168846" y="9923352"/>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Pricing</a:t>
            </a:r>
            <a:endParaRPr lang="en-US" sz="2400" dirty="0"/>
          </a:p>
        </p:txBody>
      </p:sp>
      <p:pic>
        <p:nvPicPr>
          <p:cNvPr id="24" name="Picture 23">
            <a:extLst>
              <a:ext uri="{FF2B5EF4-FFF2-40B4-BE49-F238E27FC236}">
                <a16:creationId xmlns:a16="http://schemas.microsoft.com/office/drawing/2014/main" id="{17F7ABA2-A3BF-4D0F-8FB0-A9804261722D}"/>
              </a:ext>
            </a:extLst>
          </p:cNvPr>
          <p:cNvPicPr>
            <a:picLocks noChangeAspect="1"/>
          </p:cNvPicPr>
          <p:nvPr/>
        </p:nvPicPr>
        <p:blipFill>
          <a:blip r:embed="rId5"/>
          <a:stretch>
            <a:fillRect/>
          </a:stretch>
        </p:blipFill>
        <p:spPr>
          <a:xfrm>
            <a:off x="2607689" y="8280850"/>
            <a:ext cx="1591269" cy="538509"/>
          </a:xfrm>
          <a:prstGeom prst="rect">
            <a:avLst/>
          </a:prstGeom>
        </p:spPr>
      </p:pic>
      <p:sp>
        <p:nvSpPr>
          <p:cNvPr id="3" name="Title 3">
            <a:extLst>
              <a:ext uri="{FF2B5EF4-FFF2-40B4-BE49-F238E27FC236}">
                <a16:creationId xmlns:a16="http://schemas.microsoft.com/office/drawing/2014/main" id="{5C9A5214-ACFF-1345-E385-5CB9E7922D37}"/>
              </a:ext>
            </a:extLst>
          </p:cNvPr>
          <p:cNvSpPr>
            <a:spLocks noGrp="1"/>
          </p:cNvSpPr>
          <p:nvPr>
            <p:ph type="title"/>
          </p:nvPr>
        </p:nvSpPr>
        <p:spPr>
          <a:xfrm>
            <a:off x="2246313" y="936384"/>
            <a:ext cx="21372512" cy="800219"/>
          </a:xfrm>
        </p:spPr>
        <p:txBody>
          <a:bodyPr/>
          <a:lstStyle/>
          <a:p>
            <a:r>
              <a:rPr lang="en-GB" dirty="0"/>
              <a:t>D&amp;O Liability – London Market update (2)</a:t>
            </a:r>
          </a:p>
        </p:txBody>
      </p:sp>
    </p:spTree>
    <p:extLst>
      <p:ext uri="{BB962C8B-B14F-4D97-AF65-F5344CB8AC3E}">
        <p14:creationId xmlns:p14="http://schemas.microsoft.com/office/powerpoint/2010/main" val="3406664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nvGraphicFramePr>
        <p:xfrm>
          <a:off x="1504853" y="2288552"/>
          <a:ext cx="21042692" cy="9662124"/>
        </p:xfrm>
        <a:graphic>
          <a:graphicData uri="http://schemas.openxmlformats.org/drawingml/2006/table">
            <a:tbl>
              <a:tblPr firstRow="1" bandRow="1">
                <a:tableStyleId>{5C22544A-7EE6-4342-B048-85BDC9FD1C3A}</a:tableStyleId>
              </a:tblPr>
              <a:tblGrid>
                <a:gridCol w="3578817">
                  <a:extLst>
                    <a:ext uri="{9D8B030D-6E8A-4147-A177-3AD203B41FA5}">
                      <a16:colId xmlns:a16="http://schemas.microsoft.com/office/drawing/2014/main" val="20000"/>
                    </a:ext>
                  </a:extLst>
                </a:gridCol>
                <a:gridCol w="17463875">
                  <a:extLst>
                    <a:ext uri="{9D8B030D-6E8A-4147-A177-3AD203B41FA5}">
                      <a16:colId xmlns:a16="http://schemas.microsoft.com/office/drawing/2014/main" val="20001"/>
                    </a:ext>
                  </a:extLst>
                </a:gridCol>
              </a:tblGrid>
              <a:tr h="4743737">
                <a:tc>
                  <a:txBody>
                    <a:bodyPr/>
                    <a:lstStyle/>
                    <a:p>
                      <a:pPr>
                        <a:spcBef>
                          <a:spcPts val="100"/>
                        </a:spcBef>
                      </a:pPr>
                      <a:endParaRPr lang="en-US" sz="2600" b="0" dirty="0">
                        <a:solidFill>
                          <a:schemeClr val="tx1"/>
                        </a:solidFill>
                        <a:latin typeface="Helvetica Now Text" panose="020B0504030202020204" pitchFamily="34" charset="0"/>
                      </a:endParaRPr>
                    </a:p>
                  </a:txBody>
                  <a:tcPr marL="182868" marR="182868" marT="91434" marB="9143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New entrants to the London market are providing welcome relief on rates (flattening and reducing premiums): Rising Edge, Inigo, Convex, SCOR, </a:t>
                      </a:r>
                      <a:r>
                        <a:rPr lang="en-US" sz="2600" b="0" kern="1200" dirty="0" err="1">
                          <a:solidFill>
                            <a:schemeClr val="tx1"/>
                          </a:solidFill>
                          <a:latin typeface="Helvetica Now Text" panose="020B0504030202020204" pitchFamily="34" charset="0"/>
                          <a:ea typeface="+mn-ea"/>
                          <a:cs typeface="Arial" panose="020B0604020202020204" pitchFamily="34" charset="0"/>
                        </a:rPr>
                        <a:t>Tegron</a:t>
                      </a:r>
                      <a:r>
                        <a:rPr lang="en-US" sz="2600" b="0" kern="1200" dirty="0">
                          <a:solidFill>
                            <a:schemeClr val="tx1"/>
                          </a:solidFill>
                          <a:latin typeface="Helvetica Now Text" panose="020B0504030202020204" pitchFamily="34" charset="0"/>
                          <a:ea typeface="+mn-ea"/>
                          <a:cs typeface="Arial" panose="020B0604020202020204" pitchFamily="34" charset="0"/>
                        </a:rPr>
                        <a:t> and IQUW are mostly interested in primary/low excess positions on programs, increasing competition on these layers.</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Key markets for primary and low excess still </a:t>
                      </a:r>
                      <a:r>
                        <a:rPr lang="en-US" sz="2600" b="0" kern="1200" dirty="0" err="1">
                          <a:solidFill>
                            <a:schemeClr val="tx1"/>
                          </a:solidFill>
                          <a:latin typeface="Helvetica Now Text" panose="020B0504030202020204" pitchFamily="34" charset="0"/>
                          <a:ea typeface="+mn-ea"/>
                          <a:cs typeface="Arial" panose="020B0604020202020204" pitchFamily="34" charset="0"/>
                        </a:rPr>
                        <a:t>favour</a:t>
                      </a:r>
                      <a:r>
                        <a:rPr lang="en-US" sz="2600" b="0" kern="1200" dirty="0">
                          <a:solidFill>
                            <a:schemeClr val="tx1"/>
                          </a:solidFill>
                          <a:latin typeface="Helvetica Now Text" panose="020B0504030202020204" pitchFamily="34" charset="0"/>
                          <a:ea typeface="+mn-ea"/>
                          <a:cs typeface="Arial" panose="020B0604020202020204" pitchFamily="34" charset="0"/>
                        </a:rPr>
                        <a:t> those with trusted claims experience: AIG, AWAC, Beazley, Berkshire Hathaway, Zurich, Chubb and WRB.</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Insurers are still managing capacity and premium rates in high-risk industries (</a:t>
                      </a:r>
                      <a:r>
                        <a:rPr lang="en-US" sz="2600" b="0" kern="1200" dirty="0" err="1">
                          <a:solidFill>
                            <a:schemeClr val="tx1"/>
                          </a:solidFill>
                          <a:latin typeface="Helvetica Now Text" panose="020B0504030202020204" pitchFamily="34" charset="0"/>
                          <a:ea typeface="+mn-ea"/>
                          <a:cs typeface="Arial" panose="020B0604020202020204" pitchFamily="34" charset="0"/>
                        </a:rPr>
                        <a:t>eg.</a:t>
                      </a:r>
                      <a:r>
                        <a:rPr lang="en-US" sz="2600" b="0" kern="1200" dirty="0">
                          <a:solidFill>
                            <a:schemeClr val="tx1"/>
                          </a:solidFill>
                          <a:latin typeface="Helvetica Now Text" panose="020B0504030202020204" pitchFamily="34" charset="0"/>
                          <a:ea typeface="+mn-ea"/>
                          <a:cs typeface="Arial" panose="020B0604020202020204" pitchFamily="34" charset="0"/>
                        </a:rPr>
                        <a:t> Biotech, Healthcare, Hospitality, Aviation, Retail and Oil and Gas).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Severely limited appetite and capacity for standalone ancillary lines, with most insurers only considering the Crime, Fiduciary and EPL where they also write the D&amp;O. </a:t>
                      </a:r>
                    </a:p>
                  </a:txBody>
                  <a:tcPr marL="182868" marR="182868" marT="91434" marB="91434">
                    <a:lnL w="12700" cmpd="sng">
                      <a:noFill/>
                    </a:lnL>
                    <a:solidFill>
                      <a:schemeClr val="bg1"/>
                    </a:solidFill>
                  </a:tcPr>
                </a:tc>
                <a:extLst>
                  <a:ext uri="{0D108BD9-81ED-4DB2-BD59-A6C34878D82A}">
                    <a16:rowId xmlns:a16="http://schemas.microsoft.com/office/drawing/2014/main" val="10000"/>
                  </a:ext>
                </a:extLst>
              </a:tr>
              <a:tr h="1767725">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Retentions are generally remaining stable if Insureds saw an increase at their 2020/21 renewal, although performance during the pandemic is being taken into consideration.</a:t>
                      </a:r>
                    </a:p>
                    <a:p>
                      <a:pPr marL="0" lvl="1" indent="0" algn="l" defTabSz="914400" rtl="0" eaLnBrk="1" fontAlgn="base" latinLnBrk="0" hangingPunct="1">
                        <a:lnSpc>
                          <a:spcPct val="100000"/>
                        </a:lnSpc>
                        <a:spcBef>
                          <a:spcPts val="0"/>
                        </a:spcBef>
                        <a:spcAft>
                          <a:spcPts val="0"/>
                        </a:spcAft>
                        <a:buFont typeface="Wingdings" panose="05000000000000000000" pitchFamily="2" charset="2"/>
                        <a:buNone/>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txBody>
                  <a:tcPr marL="182868" marR="182868" marT="91434" marB="91434">
                    <a:lnL w="12700" cmpd="sng">
                      <a:noFill/>
                    </a:lnL>
                    <a:solidFill>
                      <a:schemeClr val="bg1"/>
                    </a:solidFill>
                  </a:tcPr>
                </a:tc>
                <a:extLst>
                  <a:ext uri="{0D108BD9-81ED-4DB2-BD59-A6C34878D82A}">
                    <a16:rowId xmlns:a16="http://schemas.microsoft.com/office/drawing/2014/main" val="10002"/>
                  </a:ext>
                </a:extLst>
              </a:tr>
              <a:tr h="2956368">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Competition from new carriers and high budget targets from existing insurers means primary/low excess rates are flattening or potentially decreasing depending on prior premium increases and company performance “post” pandemic.</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Downward pressure currently exists on most renewals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Excess layers with higher ILFs are being challenged with alternative capacity keen to quote</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Inverted layers no longer the norm</a:t>
                      </a:r>
                    </a:p>
                  </a:txBody>
                  <a:tcPr marL="182868" marR="182868" marT="91434" marB="91434">
                    <a:lnL w="12700" cmpd="sng">
                      <a:noFill/>
                    </a:lnL>
                    <a:solidFill>
                      <a:schemeClr val="bg1"/>
                    </a:solidFill>
                  </a:tcPr>
                </a:tc>
                <a:extLst>
                  <a:ext uri="{0D108BD9-81ED-4DB2-BD59-A6C34878D82A}">
                    <a16:rowId xmlns:a16="http://schemas.microsoft.com/office/drawing/2014/main" val="10003"/>
                  </a:ext>
                </a:extLst>
              </a:tr>
            </a:tbl>
          </a:graphicData>
        </a:graphic>
      </p:graphicFrame>
      <p:pic>
        <p:nvPicPr>
          <p:cNvPr id="17" name="Picture 16">
            <a:extLst>
              <a:ext uri="{FF2B5EF4-FFF2-40B4-BE49-F238E27FC236}">
                <a16:creationId xmlns:a16="http://schemas.microsoft.com/office/drawing/2014/main" id="{8FB17612-1E76-431C-B5E2-8E099141008D}"/>
              </a:ext>
            </a:extLst>
          </p:cNvPr>
          <p:cNvPicPr>
            <a:picLocks noChangeAspect="1"/>
          </p:cNvPicPr>
          <p:nvPr/>
        </p:nvPicPr>
        <p:blipFill>
          <a:blip r:embed="rId3"/>
          <a:stretch>
            <a:fillRect/>
          </a:stretch>
        </p:blipFill>
        <p:spPr>
          <a:xfrm>
            <a:off x="2600964" y="4614344"/>
            <a:ext cx="1251123" cy="967413"/>
          </a:xfrm>
          <a:prstGeom prst="rect">
            <a:avLst/>
          </a:prstGeom>
        </p:spPr>
      </p:pic>
      <p:sp>
        <p:nvSpPr>
          <p:cNvPr id="18" name="TextBox 17">
            <a:extLst>
              <a:ext uri="{FF2B5EF4-FFF2-40B4-BE49-F238E27FC236}">
                <a16:creationId xmlns:a16="http://schemas.microsoft.com/office/drawing/2014/main" id="{00CB132D-7F7E-4436-BD01-A7E66B9859E0}"/>
              </a:ext>
            </a:extLst>
          </p:cNvPr>
          <p:cNvSpPr txBox="1"/>
          <p:nvPr/>
        </p:nvSpPr>
        <p:spPr>
          <a:xfrm>
            <a:off x="2083600" y="3990326"/>
            <a:ext cx="2285851"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Capacity</a:t>
            </a:r>
            <a:endParaRPr lang="en-US" sz="2400" dirty="0"/>
          </a:p>
        </p:txBody>
      </p:sp>
      <p:sp>
        <p:nvSpPr>
          <p:cNvPr id="19" name="TextBox 18">
            <a:extLst>
              <a:ext uri="{FF2B5EF4-FFF2-40B4-BE49-F238E27FC236}">
                <a16:creationId xmlns:a16="http://schemas.microsoft.com/office/drawing/2014/main" id="{29F598AC-AFB7-45E9-93EB-23E87CD61868}"/>
              </a:ext>
            </a:extLst>
          </p:cNvPr>
          <p:cNvSpPr txBox="1"/>
          <p:nvPr/>
        </p:nvSpPr>
        <p:spPr>
          <a:xfrm>
            <a:off x="2345644" y="7614553"/>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Retentions</a:t>
            </a:r>
            <a:endParaRPr lang="en-US" sz="2400" dirty="0"/>
          </a:p>
        </p:txBody>
      </p:sp>
      <p:pic>
        <p:nvPicPr>
          <p:cNvPr id="20" name="Picture 19">
            <a:extLst>
              <a:ext uri="{FF2B5EF4-FFF2-40B4-BE49-F238E27FC236}">
                <a16:creationId xmlns:a16="http://schemas.microsoft.com/office/drawing/2014/main" id="{6161464D-2C5A-4C18-A6F6-D1AC3036862A}"/>
              </a:ext>
            </a:extLst>
          </p:cNvPr>
          <p:cNvPicPr>
            <a:picLocks noChangeAspect="1"/>
          </p:cNvPicPr>
          <p:nvPr/>
        </p:nvPicPr>
        <p:blipFill>
          <a:blip r:embed="rId4"/>
          <a:stretch>
            <a:fillRect/>
          </a:stretch>
        </p:blipFill>
        <p:spPr>
          <a:xfrm>
            <a:off x="2769964" y="10652302"/>
            <a:ext cx="1076654" cy="1011430"/>
          </a:xfrm>
          <a:prstGeom prst="rect">
            <a:avLst/>
          </a:prstGeom>
        </p:spPr>
      </p:pic>
      <p:sp>
        <p:nvSpPr>
          <p:cNvPr id="21" name="TextBox 20">
            <a:extLst>
              <a:ext uri="{FF2B5EF4-FFF2-40B4-BE49-F238E27FC236}">
                <a16:creationId xmlns:a16="http://schemas.microsoft.com/office/drawing/2014/main" id="{EAFD3194-122B-4218-8BB7-C72D9E99FA21}"/>
              </a:ext>
            </a:extLst>
          </p:cNvPr>
          <p:cNvSpPr txBox="1"/>
          <p:nvPr/>
        </p:nvSpPr>
        <p:spPr>
          <a:xfrm>
            <a:off x="2168846" y="9923352"/>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Pricing</a:t>
            </a:r>
            <a:endParaRPr lang="en-US" sz="2400" dirty="0"/>
          </a:p>
        </p:txBody>
      </p:sp>
      <p:pic>
        <p:nvPicPr>
          <p:cNvPr id="24" name="Picture 23">
            <a:extLst>
              <a:ext uri="{FF2B5EF4-FFF2-40B4-BE49-F238E27FC236}">
                <a16:creationId xmlns:a16="http://schemas.microsoft.com/office/drawing/2014/main" id="{17F7ABA2-A3BF-4D0F-8FB0-A9804261722D}"/>
              </a:ext>
            </a:extLst>
          </p:cNvPr>
          <p:cNvPicPr>
            <a:picLocks noChangeAspect="1"/>
          </p:cNvPicPr>
          <p:nvPr/>
        </p:nvPicPr>
        <p:blipFill>
          <a:blip r:embed="rId5"/>
          <a:stretch>
            <a:fillRect/>
          </a:stretch>
        </p:blipFill>
        <p:spPr>
          <a:xfrm>
            <a:off x="2607689" y="8280850"/>
            <a:ext cx="1591269" cy="538509"/>
          </a:xfrm>
          <a:prstGeom prst="rect">
            <a:avLst/>
          </a:prstGeom>
        </p:spPr>
      </p:pic>
      <p:sp>
        <p:nvSpPr>
          <p:cNvPr id="3" name="Title 3">
            <a:extLst>
              <a:ext uri="{FF2B5EF4-FFF2-40B4-BE49-F238E27FC236}">
                <a16:creationId xmlns:a16="http://schemas.microsoft.com/office/drawing/2014/main" id="{5C9A5214-ACFF-1345-E385-5CB9E7922D37}"/>
              </a:ext>
            </a:extLst>
          </p:cNvPr>
          <p:cNvSpPr>
            <a:spLocks noGrp="1"/>
          </p:cNvSpPr>
          <p:nvPr>
            <p:ph type="title"/>
          </p:nvPr>
        </p:nvSpPr>
        <p:spPr>
          <a:xfrm>
            <a:off x="2246313" y="936384"/>
            <a:ext cx="21372512" cy="800219"/>
          </a:xfrm>
        </p:spPr>
        <p:txBody>
          <a:bodyPr/>
          <a:lstStyle/>
          <a:p>
            <a:r>
              <a:rPr lang="en-GB" dirty="0"/>
              <a:t>D&amp;O Liability – London Market update (2)</a:t>
            </a:r>
          </a:p>
        </p:txBody>
      </p:sp>
    </p:spTree>
    <p:extLst>
      <p:ext uri="{BB962C8B-B14F-4D97-AF65-F5344CB8AC3E}">
        <p14:creationId xmlns:p14="http://schemas.microsoft.com/office/powerpoint/2010/main" val="291791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4165683647"/>
              </p:ext>
            </p:extLst>
          </p:nvPr>
        </p:nvGraphicFramePr>
        <p:xfrm>
          <a:off x="1669860" y="2519473"/>
          <a:ext cx="21042692" cy="8473224"/>
        </p:xfrm>
        <a:graphic>
          <a:graphicData uri="http://schemas.openxmlformats.org/drawingml/2006/table">
            <a:tbl>
              <a:tblPr firstRow="1" bandRow="1">
                <a:tableStyleId>{5C22544A-7EE6-4342-B048-85BDC9FD1C3A}</a:tableStyleId>
              </a:tblPr>
              <a:tblGrid>
                <a:gridCol w="3578817">
                  <a:extLst>
                    <a:ext uri="{9D8B030D-6E8A-4147-A177-3AD203B41FA5}">
                      <a16:colId xmlns:a16="http://schemas.microsoft.com/office/drawing/2014/main" val="20000"/>
                    </a:ext>
                  </a:extLst>
                </a:gridCol>
                <a:gridCol w="17463875">
                  <a:extLst>
                    <a:ext uri="{9D8B030D-6E8A-4147-A177-3AD203B41FA5}">
                      <a16:colId xmlns:a16="http://schemas.microsoft.com/office/drawing/2014/main" val="20001"/>
                    </a:ext>
                  </a:extLst>
                </a:gridCol>
              </a:tblGrid>
              <a:tr h="3307169">
                <a:tc>
                  <a:txBody>
                    <a:bodyPr/>
                    <a:lstStyle/>
                    <a:p>
                      <a:pPr>
                        <a:spcBef>
                          <a:spcPts val="100"/>
                        </a:spcBef>
                      </a:pPr>
                      <a:endParaRPr lang="en-US" sz="2600" b="0" dirty="0">
                        <a:solidFill>
                          <a:schemeClr val="tx1"/>
                        </a:solidFill>
                        <a:latin typeface="Helvetica Now Text" panose="020B0504030202020204" pitchFamily="34" charset="0"/>
                      </a:endParaRPr>
                    </a:p>
                  </a:txBody>
                  <a:tcPr marL="182868" marR="182868" marT="91434" marB="9143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 New and ‘revived’ capacity entering the market</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Key markets for primary still limited - AIG, Zurich, Chubb (AXA XL)</a:t>
                      </a: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Still two-tiered market where “good” risks get more favorable terms</a:t>
                      </a:r>
                    </a:p>
                    <a:p>
                      <a:pPr marL="0" marR="0" lvl="1"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marR="0" lvl="1" indent="-10795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en-US" sz="2600" b="0" kern="1200" dirty="0">
                          <a:solidFill>
                            <a:schemeClr val="tx1"/>
                          </a:solidFill>
                          <a:latin typeface="Helvetica Now Text" panose="020B0504030202020204" pitchFamily="34" charset="0"/>
                          <a:ea typeface="+mn-ea"/>
                          <a:cs typeface="Arial" panose="020B0604020202020204" pitchFamily="34" charset="0"/>
                        </a:rPr>
                        <a:t>EUR 10m per risk, sometimes up to EUR 15 and even more on ventilated excesses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txBody>
                  <a:tcPr marL="182868" marR="182868" marT="91434" marB="91434">
                    <a:lnL w="12700" cmpd="sng">
                      <a:noFill/>
                    </a:lnL>
                    <a:solidFill>
                      <a:schemeClr val="bg1"/>
                    </a:solidFill>
                  </a:tcPr>
                </a:tc>
                <a:extLst>
                  <a:ext uri="{0D108BD9-81ED-4DB2-BD59-A6C34878D82A}">
                    <a16:rowId xmlns:a16="http://schemas.microsoft.com/office/drawing/2014/main" val="10000"/>
                  </a:ext>
                </a:extLst>
              </a:tr>
              <a:tr h="1767725">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 Increased retention levels US Entity Securities Claims</a:t>
                      </a: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Company reimbursement retention outside US increasingly common</a:t>
                      </a:r>
                    </a:p>
                    <a:p>
                      <a:pPr marL="0" lvl="1" indent="0" algn="l" defTabSz="914400" rtl="0" eaLnBrk="1" fontAlgn="base" latinLnBrk="0" hangingPunct="1">
                        <a:lnSpc>
                          <a:spcPct val="100000"/>
                        </a:lnSpc>
                        <a:spcBef>
                          <a:spcPts val="0"/>
                        </a:spcBef>
                        <a:spcAft>
                          <a:spcPts val="0"/>
                        </a:spcAft>
                        <a:buFont typeface="Wingdings" panose="05000000000000000000" pitchFamily="2" charset="2"/>
                        <a:buNone/>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txBody>
                  <a:tcPr marL="182868" marR="182868" marT="91434" marB="91434">
                    <a:lnL w="12700" cmpd="sng">
                      <a:noFill/>
                    </a:lnL>
                    <a:solidFill>
                      <a:schemeClr val="bg1"/>
                    </a:solidFill>
                  </a:tcPr>
                </a:tc>
                <a:extLst>
                  <a:ext uri="{0D108BD9-81ED-4DB2-BD59-A6C34878D82A}">
                    <a16:rowId xmlns:a16="http://schemas.microsoft.com/office/drawing/2014/main" val="10002"/>
                  </a:ext>
                </a:extLst>
              </a:tr>
              <a:tr h="2956368">
                <a:tc>
                  <a:txBody>
                    <a:bodyPr/>
                    <a:lstStyle/>
                    <a:p>
                      <a:pPr marL="0" algn="l" defTabSz="914400" rtl="0" eaLnBrk="1" latinLnBrk="0" hangingPunct="1">
                        <a:spcBef>
                          <a:spcPts val="100"/>
                        </a:spcBef>
                      </a:pPr>
                      <a:endParaRPr lang="en-US" sz="2600" b="0" kern="1200" dirty="0">
                        <a:solidFill>
                          <a:schemeClr val="tx1"/>
                        </a:solidFill>
                        <a:latin typeface="Helvetica Now Text" panose="020B0504030202020204" pitchFamily="34" charset="0"/>
                        <a:ea typeface="+mn-ea"/>
                        <a:cs typeface="+mn-cs"/>
                      </a:endParaRPr>
                    </a:p>
                  </a:txBody>
                  <a:tcPr marL="182868" marR="182868" marT="91434" marB="9143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40000"/>
                      </a:srgbClr>
                    </a:solidFill>
                  </a:tcPr>
                </a:tc>
                <a:tc>
                  <a:txBody>
                    <a:bodyPr/>
                    <a:lstStyle/>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Mostly flat renewals also on excess, but de facto premium reductions not uncommon (increased risk, increased sum insured at expiring premium)</a:t>
                      </a:r>
                    </a:p>
                    <a:p>
                      <a:pPr marL="0" lvl="1" indent="0" algn="l" defTabSz="914400" rtl="0" eaLnBrk="1" fontAlgn="base" latinLnBrk="0" hangingPunct="1">
                        <a:lnSpc>
                          <a:spcPct val="100000"/>
                        </a:lnSpc>
                        <a:spcBef>
                          <a:spcPts val="0"/>
                        </a:spcBef>
                        <a:spcAft>
                          <a:spcPts val="0"/>
                        </a:spcAft>
                        <a:buFont typeface="Wingdings" panose="05000000000000000000" pitchFamily="2" charset="2"/>
                        <a:buNone/>
                        <a:defRPr/>
                      </a:pPr>
                      <a:endParaRPr lang="en-US" sz="2600" b="0" kern="1200" dirty="0">
                        <a:solidFill>
                          <a:schemeClr val="tx1"/>
                        </a:solidFill>
                        <a:latin typeface="Helvetica Now Text" panose="020B0504030202020204" pitchFamily="34" charset="0"/>
                        <a:ea typeface="+mn-ea"/>
                        <a:cs typeface="Arial" panose="020B0604020202020204" pitchFamily="34" charset="0"/>
                      </a:endParaRPr>
                    </a:p>
                    <a:p>
                      <a:pPr marL="107950" lvl="1" indent="-107950" algn="l" defTabSz="914400" rtl="0" eaLnBrk="1" fontAlgn="base" latinLnBrk="0" hangingPunct="1">
                        <a:lnSpc>
                          <a:spcPct val="100000"/>
                        </a:lnSpc>
                        <a:spcBef>
                          <a:spcPts val="0"/>
                        </a:spcBef>
                        <a:spcAft>
                          <a:spcPts val="0"/>
                        </a:spcAft>
                        <a:buFont typeface="Wingdings" panose="05000000000000000000" pitchFamily="2" charset="2"/>
                        <a:buChar char="§"/>
                        <a:defRPr/>
                      </a:pPr>
                      <a:r>
                        <a:rPr lang="en-US" sz="2600" b="0" kern="1200" dirty="0">
                          <a:solidFill>
                            <a:schemeClr val="tx1"/>
                          </a:solidFill>
                          <a:latin typeface="Helvetica Now Text" panose="020B0504030202020204" pitchFamily="34" charset="0"/>
                          <a:ea typeface="+mn-ea"/>
                          <a:cs typeface="Arial" panose="020B0604020202020204" pitchFamily="34" charset="0"/>
                        </a:rPr>
                        <a:t>Inverted layers and </a:t>
                      </a:r>
                      <a:r>
                        <a:rPr lang="en-US" sz="2600" b="0" kern="1200" dirty="0" err="1">
                          <a:solidFill>
                            <a:schemeClr val="tx1"/>
                          </a:solidFill>
                          <a:latin typeface="Helvetica Now Text" panose="020B0504030202020204" pitchFamily="34" charset="0"/>
                          <a:ea typeface="+mn-ea"/>
                          <a:cs typeface="Arial" panose="020B0604020202020204" pitchFamily="34" charset="0"/>
                        </a:rPr>
                        <a:t>bipar</a:t>
                      </a:r>
                      <a:r>
                        <a:rPr lang="en-US" sz="2600" b="0" kern="1200" dirty="0">
                          <a:solidFill>
                            <a:schemeClr val="tx1"/>
                          </a:solidFill>
                          <a:latin typeface="Helvetica Now Text" panose="020B0504030202020204" pitchFamily="34" charset="0"/>
                          <a:ea typeface="+mn-ea"/>
                          <a:cs typeface="Arial" panose="020B0604020202020204" pitchFamily="34" charset="0"/>
                        </a:rPr>
                        <a:t> pricing fully possible to avoid</a:t>
                      </a:r>
                    </a:p>
                  </a:txBody>
                  <a:tcPr marL="182868" marR="182868" marT="91434" marB="91434">
                    <a:lnL w="12700" cmpd="sng">
                      <a:noFill/>
                    </a:lnL>
                    <a:solidFill>
                      <a:schemeClr val="bg1"/>
                    </a:solidFill>
                  </a:tcPr>
                </a:tc>
                <a:extLst>
                  <a:ext uri="{0D108BD9-81ED-4DB2-BD59-A6C34878D82A}">
                    <a16:rowId xmlns:a16="http://schemas.microsoft.com/office/drawing/2014/main" val="10003"/>
                  </a:ext>
                </a:extLst>
              </a:tr>
            </a:tbl>
          </a:graphicData>
        </a:graphic>
      </p:graphicFrame>
      <p:pic>
        <p:nvPicPr>
          <p:cNvPr id="17" name="Picture 16">
            <a:extLst>
              <a:ext uri="{FF2B5EF4-FFF2-40B4-BE49-F238E27FC236}">
                <a16:creationId xmlns:a16="http://schemas.microsoft.com/office/drawing/2014/main" id="{8FB17612-1E76-431C-B5E2-8E099141008D}"/>
              </a:ext>
            </a:extLst>
          </p:cNvPr>
          <p:cNvPicPr>
            <a:picLocks noChangeAspect="1"/>
          </p:cNvPicPr>
          <p:nvPr/>
        </p:nvPicPr>
        <p:blipFill>
          <a:blip r:embed="rId3"/>
          <a:stretch>
            <a:fillRect/>
          </a:stretch>
        </p:blipFill>
        <p:spPr>
          <a:xfrm>
            <a:off x="2612952" y="4130637"/>
            <a:ext cx="1251123" cy="967413"/>
          </a:xfrm>
          <a:prstGeom prst="rect">
            <a:avLst/>
          </a:prstGeom>
        </p:spPr>
      </p:pic>
      <p:sp>
        <p:nvSpPr>
          <p:cNvPr id="18" name="TextBox 17">
            <a:extLst>
              <a:ext uri="{FF2B5EF4-FFF2-40B4-BE49-F238E27FC236}">
                <a16:creationId xmlns:a16="http://schemas.microsoft.com/office/drawing/2014/main" id="{00CB132D-7F7E-4436-BD01-A7E66B9859E0}"/>
              </a:ext>
            </a:extLst>
          </p:cNvPr>
          <p:cNvSpPr txBox="1"/>
          <p:nvPr/>
        </p:nvSpPr>
        <p:spPr>
          <a:xfrm>
            <a:off x="2095589" y="3165162"/>
            <a:ext cx="2285851"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Capacity</a:t>
            </a:r>
            <a:endParaRPr lang="en-US" sz="2400" dirty="0"/>
          </a:p>
        </p:txBody>
      </p:sp>
      <p:sp>
        <p:nvSpPr>
          <p:cNvPr id="19" name="TextBox 18">
            <a:extLst>
              <a:ext uri="{FF2B5EF4-FFF2-40B4-BE49-F238E27FC236}">
                <a16:creationId xmlns:a16="http://schemas.microsoft.com/office/drawing/2014/main" id="{29F598AC-AFB7-45E9-93EB-23E87CD61868}"/>
              </a:ext>
            </a:extLst>
          </p:cNvPr>
          <p:cNvSpPr txBox="1"/>
          <p:nvPr/>
        </p:nvSpPr>
        <p:spPr>
          <a:xfrm>
            <a:off x="2266082" y="6074293"/>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Retentions</a:t>
            </a:r>
            <a:endParaRPr lang="en-US" sz="2400" dirty="0"/>
          </a:p>
        </p:txBody>
      </p:sp>
      <p:pic>
        <p:nvPicPr>
          <p:cNvPr id="20" name="Picture 19">
            <a:extLst>
              <a:ext uri="{FF2B5EF4-FFF2-40B4-BE49-F238E27FC236}">
                <a16:creationId xmlns:a16="http://schemas.microsoft.com/office/drawing/2014/main" id="{6161464D-2C5A-4C18-A6F6-D1AC3036862A}"/>
              </a:ext>
            </a:extLst>
          </p:cNvPr>
          <p:cNvPicPr>
            <a:picLocks noChangeAspect="1"/>
          </p:cNvPicPr>
          <p:nvPr/>
        </p:nvPicPr>
        <p:blipFill>
          <a:blip r:embed="rId4"/>
          <a:stretch>
            <a:fillRect/>
          </a:stretch>
        </p:blipFill>
        <p:spPr>
          <a:xfrm>
            <a:off x="2688198" y="9595676"/>
            <a:ext cx="1076654" cy="1011430"/>
          </a:xfrm>
          <a:prstGeom prst="rect">
            <a:avLst/>
          </a:prstGeom>
        </p:spPr>
      </p:pic>
      <p:sp>
        <p:nvSpPr>
          <p:cNvPr id="21" name="TextBox 20">
            <a:extLst>
              <a:ext uri="{FF2B5EF4-FFF2-40B4-BE49-F238E27FC236}">
                <a16:creationId xmlns:a16="http://schemas.microsoft.com/office/drawing/2014/main" id="{EAFD3194-122B-4218-8BB7-C72D9E99FA21}"/>
              </a:ext>
            </a:extLst>
          </p:cNvPr>
          <p:cNvSpPr txBox="1"/>
          <p:nvPr/>
        </p:nvSpPr>
        <p:spPr>
          <a:xfrm>
            <a:off x="2168846" y="8752757"/>
            <a:ext cx="2115358" cy="461665"/>
          </a:xfrm>
          <a:prstGeom prst="rect">
            <a:avLst/>
          </a:prstGeom>
          <a:noFill/>
        </p:spPr>
        <p:txBody>
          <a:bodyPr wrap="square" rtlCol="0">
            <a:spAutoFit/>
          </a:bodyPr>
          <a:lstStyle/>
          <a:p>
            <a:pPr algn="ctr"/>
            <a:r>
              <a:rPr lang="en-IN" sz="2400" b="1" dirty="0">
                <a:latin typeface="Arial" panose="020B0604020202020204" pitchFamily="34" charset="0"/>
                <a:cs typeface="Arial" panose="020B0604020202020204" pitchFamily="34" charset="0"/>
              </a:rPr>
              <a:t>Pricing</a:t>
            </a:r>
            <a:endParaRPr lang="en-US" sz="2400" dirty="0"/>
          </a:p>
        </p:txBody>
      </p:sp>
      <p:pic>
        <p:nvPicPr>
          <p:cNvPr id="24" name="Picture 23">
            <a:extLst>
              <a:ext uri="{FF2B5EF4-FFF2-40B4-BE49-F238E27FC236}">
                <a16:creationId xmlns:a16="http://schemas.microsoft.com/office/drawing/2014/main" id="{17F7ABA2-A3BF-4D0F-8FB0-A9804261722D}"/>
              </a:ext>
            </a:extLst>
          </p:cNvPr>
          <p:cNvPicPr>
            <a:picLocks noChangeAspect="1"/>
          </p:cNvPicPr>
          <p:nvPr/>
        </p:nvPicPr>
        <p:blipFill>
          <a:blip r:embed="rId5"/>
          <a:stretch>
            <a:fillRect/>
          </a:stretch>
        </p:blipFill>
        <p:spPr>
          <a:xfrm>
            <a:off x="2592108" y="6895205"/>
            <a:ext cx="1591269" cy="538509"/>
          </a:xfrm>
          <a:prstGeom prst="rect">
            <a:avLst/>
          </a:prstGeom>
        </p:spPr>
      </p:pic>
      <p:sp>
        <p:nvSpPr>
          <p:cNvPr id="3" name="Title 3">
            <a:extLst>
              <a:ext uri="{FF2B5EF4-FFF2-40B4-BE49-F238E27FC236}">
                <a16:creationId xmlns:a16="http://schemas.microsoft.com/office/drawing/2014/main" id="{5C9A5214-ACFF-1345-E385-5CB9E7922D37}"/>
              </a:ext>
            </a:extLst>
          </p:cNvPr>
          <p:cNvSpPr>
            <a:spLocks noGrp="1"/>
          </p:cNvSpPr>
          <p:nvPr>
            <p:ph type="title"/>
          </p:nvPr>
        </p:nvSpPr>
        <p:spPr>
          <a:xfrm>
            <a:off x="2246313" y="936384"/>
            <a:ext cx="21372512" cy="800219"/>
          </a:xfrm>
        </p:spPr>
        <p:txBody>
          <a:bodyPr/>
          <a:lstStyle/>
          <a:p>
            <a:r>
              <a:rPr lang="en-GB" dirty="0"/>
              <a:t>D&amp;O Liability – Nordic Market Update</a:t>
            </a:r>
          </a:p>
        </p:txBody>
      </p:sp>
    </p:spTree>
    <p:extLst>
      <p:ext uri="{BB962C8B-B14F-4D97-AF65-F5344CB8AC3E}">
        <p14:creationId xmlns:p14="http://schemas.microsoft.com/office/powerpoint/2010/main" val="3417082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Human eye seen through transparent digital chart">
            <a:extLst>
              <a:ext uri="{FF2B5EF4-FFF2-40B4-BE49-F238E27FC236}">
                <a16:creationId xmlns:a16="http://schemas.microsoft.com/office/drawing/2014/main" id="{977B376E-E203-A4D4-9A10-BCE1C5AA04B8}"/>
              </a:ext>
            </a:extLst>
          </p:cNvPr>
          <p:cNvPicPr>
            <a:picLocks noGrp="1" noChangeAspect="1"/>
          </p:cNvPicPr>
          <p:nvPr>
            <p:ph type="pic" sz="quarter" idx="13"/>
          </p:nvPr>
        </p:nvPicPr>
        <p:blipFill rotWithShape="1">
          <a:blip r:embed="rId2"/>
          <a:srcRect l="9646" r="23557"/>
          <a:stretch/>
        </p:blipFill>
        <p:spPr>
          <a:xfrm>
            <a:off x="8380413" y="10"/>
            <a:ext cx="16002000" cy="13715097"/>
          </a:xfrm>
          <a:noFill/>
        </p:spPr>
      </p:pic>
      <p:sp>
        <p:nvSpPr>
          <p:cNvPr id="4" name="Footer Placeholder 3">
            <a:extLst>
              <a:ext uri="{FF2B5EF4-FFF2-40B4-BE49-F238E27FC236}">
                <a16:creationId xmlns:a16="http://schemas.microsoft.com/office/drawing/2014/main" id="{4522D0B4-0DD5-B505-79C5-988CF5EB75A3}"/>
              </a:ext>
            </a:extLst>
          </p:cNvPr>
          <p:cNvSpPr>
            <a:spLocks noGrp="1"/>
          </p:cNvSpPr>
          <p:nvPr>
            <p:ph type="ftr" sz="quarter" idx="3"/>
          </p:nvPr>
        </p:nvSpPr>
        <p:spPr>
          <a:xfrm>
            <a:off x="732915" y="12554568"/>
            <a:ext cx="6883909" cy="730250"/>
          </a:xfrm>
        </p:spPr>
        <p:txBody>
          <a:bodyPr wrap="square" anchor="ctr">
            <a:normAutofit/>
          </a:bodyPr>
          <a:lstStyle/>
          <a:p>
            <a:pPr>
              <a:spcAft>
                <a:spcPts val="600"/>
              </a:spcAft>
            </a:pPr>
            <a:r>
              <a:rPr lang="en-GB" dirty="0"/>
              <a:t>Legal Copy Helvetica Regular 8/9.6 White</a:t>
            </a:r>
          </a:p>
        </p:txBody>
      </p:sp>
      <p:sp>
        <p:nvSpPr>
          <p:cNvPr id="25" name="Text Placeholder 3">
            <a:extLst>
              <a:ext uri="{FF2B5EF4-FFF2-40B4-BE49-F238E27FC236}">
                <a16:creationId xmlns:a16="http://schemas.microsoft.com/office/drawing/2014/main" id="{07529D81-2402-8ECD-82FE-3928DBC764C1}"/>
              </a:ext>
            </a:extLst>
          </p:cNvPr>
          <p:cNvSpPr>
            <a:spLocks noGrp="1"/>
          </p:cNvSpPr>
          <p:nvPr>
            <p:ph type="body" sz="quarter" idx="16"/>
          </p:nvPr>
        </p:nvSpPr>
        <p:spPr>
          <a:xfrm>
            <a:off x="732916" y="3124200"/>
            <a:ext cx="6883910" cy="8803943"/>
          </a:xfrm>
        </p:spPr>
        <p:txBody>
          <a:bodyPr/>
          <a:lstStyle/>
          <a:p>
            <a:endParaRPr lang="en-US" dirty="0"/>
          </a:p>
          <a:p>
            <a:endParaRPr lang="en-US" dirty="0"/>
          </a:p>
          <a:p>
            <a:r>
              <a:rPr lang="en-US" dirty="0"/>
              <a:t>A look into the future – the D&amp;O issues of tomorrow</a:t>
            </a:r>
          </a:p>
        </p:txBody>
      </p:sp>
      <p:sp>
        <p:nvSpPr>
          <p:cNvPr id="3" name="Slide Number Placeholder 2" hidden="1">
            <a:extLst>
              <a:ext uri="{FF2B5EF4-FFF2-40B4-BE49-F238E27FC236}">
                <a16:creationId xmlns:a16="http://schemas.microsoft.com/office/drawing/2014/main" id="{8D6E00A3-7B83-E8E0-5B33-5C493BC9844C}"/>
              </a:ext>
            </a:extLst>
          </p:cNvPr>
          <p:cNvSpPr>
            <a:spLocks noGrp="1"/>
          </p:cNvSpPr>
          <p:nvPr>
            <p:ph type="sldNum" sz="quarter" idx="4294967295"/>
          </p:nvPr>
        </p:nvSpPr>
        <p:spPr>
          <a:xfrm>
            <a:off x="22817394" y="12522200"/>
            <a:ext cx="807577" cy="730250"/>
          </a:xfrm>
        </p:spPr>
        <p:txBody>
          <a:bodyPr anchor="ctr">
            <a:normAutofit/>
          </a:bodyPr>
          <a:lstStyle/>
          <a:p>
            <a:pPr>
              <a:spcAft>
                <a:spcPts val="600"/>
              </a:spcAft>
            </a:pPr>
            <a:fld id="{91D568E7-61F5-D04E-995D-81EF41C01A2A}" type="slidenum">
              <a:rPr lang="en-GB" smtClean="0"/>
              <a:pPr>
                <a:spcAft>
                  <a:spcPts val="600"/>
                </a:spcAft>
              </a:pPr>
              <a:t>33</a:t>
            </a:fld>
            <a:endParaRPr lang="en-GB"/>
          </a:p>
        </p:txBody>
      </p:sp>
    </p:spTree>
    <p:extLst>
      <p:ext uri="{BB962C8B-B14F-4D97-AF65-F5344CB8AC3E}">
        <p14:creationId xmlns:p14="http://schemas.microsoft.com/office/powerpoint/2010/main" val="2884763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adlock on computer motherboard">
            <a:extLst>
              <a:ext uri="{FF2B5EF4-FFF2-40B4-BE49-F238E27FC236}">
                <a16:creationId xmlns:a16="http://schemas.microsoft.com/office/drawing/2014/main" id="{360FDEFD-7F15-9DFB-7FD4-1D15D7FAFC48}"/>
              </a:ext>
            </a:extLst>
          </p:cNvPr>
          <p:cNvPicPr>
            <a:picLocks noGrp="1" noChangeAspect="1"/>
          </p:cNvPicPr>
          <p:nvPr>
            <p:ph type="pic" sz="quarter" idx="13"/>
          </p:nvPr>
        </p:nvPicPr>
        <p:blipFill rotWithShape="1">
          <a:blip r:embed="rId2"/>
          <a:srcRect l="4972" r="31921" b="-1"/>
          <a:stretch/>
        </p:blipFill>
        <p:spPr>
          <a:xfrm>
            <a:off x="3044825" y="10"/>
            <a:ext cx="8118475" cy="13715097"/>
          </a:xfrm>
          <a:noFill/>
        </p:spPr>
      </p:pic>
      <p:sp>
        <p:nvSpPr>
          <p:cNvPr id="3" name="Footer Placeholder 2">
            <a:extLst>
              <a:ext uri="{FF2B5EF4-FFF2-40B4-BE49-F238E27FC236}">
                <a16:creationId xmlns:a16="http://schemas.microsoft.com/office/drawing/2014/main" id="{55702790-373A-B562-4742-FFE387827072}"/>
              </a:ext>
            </a:extLst>
          </p:cNvPr>
          <p:cNvSpPr>
            <a:spLocks noGrp="1"/>
          </p:cNvSpPr>
          <p:nvPr>
            <p:ph type="ftr" sz="quarter" idx="3"/>
          </p:nvPr>
        </p:nvSpPr>
        <p:spPr>
          <a:xfrm>
            <a:off x="16728291" y="12554568"/>
            <a:ext cx="6899365" cy="730250"/>
          </a:xfrm>
        </p:spPr>
        <p:txBody>
          <a:bodyPr wrap="square" anchor="ctr">
            <a:normAutofit/>
          </a:bodyPr>
          <a:lstStyle/>
          <a:p>
            <a:pPr>
              <a:spcAft>
                <a:spcPts val="600"/>
              </a:spcAft>
            </a:pPr>
            <a:r>
              <a:rPr lang="en-GB"/>
              <a:t>Legal Copy Helvetica Regular 8/9.6 Black</a:t>
            </a:r>
          </a:p>
        </p:txBody>
      </p:sp>
      <p:sp>
        <p:nvSpPr>
          <p:cNvPr id="5" name="Title 4">
            <a:extLst>
              <a:ext uri="{FF2B5EF4-FFF2-40B4-BE49-F238E27FC236}">
                <a16:creationId xmlns:a16="http://schemas.microsoft.com/office/drawing/2014/main" id="{B26800EF-2457-AB51-9AF7-AE9315ECFDB5}"/>
              </a:ext>
            </a:extLst>
          </p:cNvPr>
          <p:cNvSpPr>
            <a:spLocks noGrp="1"/>
          </p:cNvSpPr>
          <p:nvPr>
            <p:ph type="body" sz="quarter" idx="16"/>
          </p:nvPr>
        </p:nvSpPr>
        <p:spPr>
          <a:xfrm>
            <a:off x="11734799" y="240682"/>
            <a:ext cx="12382501" cy="13696940"/>
          </a:xfrm>
        </p:spPr>
        <p:txBody>
          <a:bodyPr>
            <a:normAutofit/>
          </a:bodyPr>
          <a:lstStyle/>
          <a:p>
            <a:endParaRPr lang="nb-NO" dirty="0"/>
          </a:p>
          <a:p>
            <a:r>
              <a:rPr lang="nb-NO" dirty="0"/>
              <a:t>Cyber</a:t>
            </a:r>
          </a:p>
          <a:p>
            <a:pPr algn="ctr"/>
            <a:endParaRPr lang="nb-NO" dirty="0"/>
          </a:p>
          <a:p>
            <a:pPr marL="857250" indent="-857250">
              <a:buFont typeface="Arial" panose="020B0604020202020204" pitchFamily="34" charset="0"/>
              <a:buChar char="•"/>
            </a:pPr>
            <a:r>
              <a:rPr lang="nb-NO" sz="3200" b="0" dirty="0" err="1"/>
              <a:t>Increased</a:t>
            </a:r>
            <a:r>
              <a:rPr lang="nb-NO" sz="3200" b="0" dirty="0"/>
              <a:t> </a:t>
            </a:r>
            <a:r>
              <a:rPr lang="nb-NO" sz="3200" b="0" dirty="0" err="1"/>
              <a:t>focus</a:t>
            </a:r>
            <a:r>
              <a:rPr lang="nb-NO" sz="3200" b="0" dirty="0"/>
              <a:t> </a:t>
            </a:r>
            <a:r>
              <a:rPr lang="nb-NO" sz="3200" b="0" dirty="0" err="1"/>
              <a:t>on</a:t>
            </a:r>
            <a:r>
              <a:rPr lang="nb-NO" sz="3200" b="0" dirty="0"/>
              <a:t> cyber and </a:t>
            </a:r>
            <a:r>
              <a:rPr lang="nb-NO" sz="3200" b="0" dirty="0" err="1"/>
              <a:t>cybersecurity</a:t>
            </a:r>
            <a:r>
              <a:rPr lang="nb-NO" sz="3200" b="0" dirty="0"/>
              <a:t> as a management and </a:t>
            </a:r>
            <a:r>
              <a:rPr lang="nb-NO" sz="3200" b="0" dirty="0" err="1"/>
              <a:t>board</a:t>
            </a:r>
            <a:r>
              <a:rPr lang="nb-NO" sz="3200" b="0" dirty="0"/>
              <a:t> </a:t>
            </a:r>
            <a:r>
              <a:rPr lang="nb-NO" sz="3200" b="0" dirty="0" err="1"/>
              <a:t>responsibility</a:t>
            </a:r>
            <a:endParaRPr lang="nb-NO" sz="3200" b="0" dirty="0"/>
          </a:p>
          <a:p>
            <a:pPr marL="857250" indent="-857250">
              <a:buFont typeface="Arial" panose="020B0604020202020204" pitchFamily="34" charset="0"/>
              <a:buChar char="•"/>
            </a:pPr>
            <a:r>
              <a:rPr lang="nb-NO" sz="3200" b="0" dirty="0" err="1"/>
              <a:t>Example</a:t>
            </a:r>
            <a:r>
              <a:rPr lang="nb-NO" sz="3200" b="0" dirty="0"/>
              <a:t> from Germany: CEO </a:t>
            </a:r>
            <a:r>
              <a:rPr lang="nb-NO" sz="3200" b="0" dirty="0" err="1"/>
              <a:t>found</a:t>
            </a:r>
            <a:r>
              <a:rPr lang="nb-NO" sz="3200" b="0" dirty="0"/>
              <a:t> </a:t>
            </a:r>
            <a:r>
              <a:rPr lang="nb-NO" sz="3200" b="0" dirty="0" err="1"/>
              <a:t>personally</a:t>
            </a:r>
            <a:r>
              <a:rPr lang="nb-NO" sz="3200" b="0" dirty="0"/>
              <a:t> </a:t>
            </a:r>
            <a:r>
              <a:rPr lang="nb-NO" sz="3200" b="0" dirty="0" err="1"/>
              <a:t>liable</a:t>
            </a:r>
            <a:r>
              <a:rPr lang="nb-NO" sz="3200" b="0" dirty="0"/>
              <a:t> for GDPR </a:t>
            </a:r>
            <a:r>
              <a:rPr lang="nb-NO" sz="3200" b="0" dirty="0" err="1"/>
              <a:t>Breach</a:t>
            </a:r>
            <a:endParaRPr lang="nb-NO" sz="3200" b="0" dirty="0"/>
          </a:p>
          <a:p>
            <a:pPr marL="857250" indent="-857250">
              <a:buFont typeface="Arial" panose="020B0604020202020204" pitchFamily="34" charset="0"/>
              <a:buChar char="•"/>
            </a:pPr>
            <a:r>
              <a:rPr lang="nb-NO" sz="3200" b="0" dirty="0"/>
              <a:t>Massive </a:t>
            </a:r>
            <a:r>
              <a:rPr lang="nb-NO" sz="3200" b="0" dirty="0" err="1"/>
              <a:t>increase</a:t>
            </a:r>
            <a:r>
              <a:rPr lang="nb-NO" sz="3200" b="0" dirty="0"/>
              <a:t> in </a:t>
            </a:r>
            <a:r>
              <a:rPr lang="nb-NO" sz="3200" b="0" dirty="0" err="1"/>
              <a:t>cyberattacks</a:t>
            </a:r>
            <a:r>
              <a:rPr lang="nb-NO" sz="3200" b="0" dirty="0"/>
              <a:t> and cyber </a:t>
            </a:r>
            <a:r>
              <a:rPr lang="nb-NO" sz="3200" b="0" dirty="0" err="1"/>
              <a:t>incidents</a:t>
            </a:r>
            <a:r>
              <a:rPr lang="nb-NO" sz="3200" b="0" dirty="0"/>
              <a:t> over </a:t>
            </a:r>
            <a:r>
              <a:rPr lang="nb-NO" sz="3200" b="0" dirty="0" err="1"/>
              <a:t>the</a:t>
            </a:r>
            <a:r>
              <a:rPr lang="nb-NO" sz="3200" b="0" dirty="0"/>
              <a:t> </a:t>
            </a:r>
            <a:r>
              <a:rPr lang="nb-NO" sz="3200" b="0" dirty="0" err="1"/>
              <a:t>past</a:t>
            </a:r>
            <a:r>
              <a:rPr lang="nb-NO" sz="3200" b="0" dirty="0"/>
              <a:t> 5 </a:t>
            </a:r>
            <a:r>
              <a:rPr lang="nb-NO" sz="3200" b="0" dirty="0" err="1"/>
              <a:t>years</a:t>
            </a:r>
            <a:r>
              <a:rPr lang="nb-NO" sz="3200" b="0" dirty="0"/>
              <a:t> (e.g. </a:t>
            </a:r>
            <a:r>
              <a:rPr lang="nb-NO" sz="3200" b="0" dirty="0" err="1"/>
              <a:t>number</a:t>
            </a:r>
            <a:r>
              <a:rPr lang="nb-NO" sz="3200" b="0" dirty="0"/>
              <a:t> </a:t>
            </a:r>
            <a:r>
              <a:rPr lang="nb-NO" sz="3200" b="0" dirty="0" err="1"/>
              <a:t>of</a:t>
            </a:r>
            <a:r>
              <a:rPr lang="nb-NO" sz="3200" b="0" dirty="0"/>
              <a:t> </a:t>
            </a:r>
            <a:r>
              <a:rPr lang="nb-NO" sz="3200" b="0" dirty="0" err="1"/>
              <a:t>ransomware</a:t>
            </a:r>
            <a:r>
              <a:rPr lang="nb-NO" sz="3200" b="0" dirty="0"/>
              <a:t> </a:t>
            </a:r>
            <a:r>
              <a:rPr lang="nb-NO" sz="3200" b="0" dirty="0" err="1"/>
              <a:t>attacks</a:t>
            </a:r>
            <a:r>
              <a:rPr lang="nb-NO" sz="3200" b="0" dirty="0"/>
              <a:t> </a:t>
            </a:r>
            <a:r>
              <a:rPr lang="nb-NO" sz="3200" b="0" dirty="0" err="1"/>
              <a:t>increased</a:t>
            </a:r>
            <a:r>
              <a:rPr lang="nb-NO" sz="3200" b="0" dirty="0"/>
              <a:t> 300% from 2019 to 2022)</a:t>
            </a:r>
          </a:p>
          <a:p>
            <a:pPr marL="857250" indent="-857250">
              <a:buFont typeface="Arial" panose="020B0604020202020204" pitchFamily="34" charset="0"/>
              <a:buChar char="•"/>
            </a:pPr>
            <a:r>
              <a:rPr lang="nb-NO" sz="3200" b="0" dirty="0" err="1"/>
              <a:t>Average</a:t>
            </a:r>
            <a:r>
              <a:rPr lang="nb-NO" sz="3200" b="0" dirty="0"/>
              <a:t> </a:t>
            </a:r>
            <a:r>
              <a:rPr lang="nb-NO" sz="3200" b="0" dirty="0" err="1"/>
              <a:t>cost</a:t>
            </a:r>
            <a:r>
              <a:rPr lang="nb-NO" sz="3200" b="0" dirty="0"/>
              <a:t> </a:t>
            </a:r>
            <a:r>
              <a:rPr lang="nb-NO" sz="3200" b="0" dirty="0" err="1"/>
              <a:t>of</a:t>
            </a:r>
            <a:r>
              <a:rPr lang="nb-NO" sz="3200" b="0" dirty="0"/>
              <a:t> Data </a:t>
            </a:r>
            <a:r>
              <a:rPr lang="nb-NO" sz="3200" b="0" dirty="0" err="1"/>
              <a:t>Breach</a:t>
            </a:r>
            <a:r>
              <a:rPr lang="nb-NO" sz="3200" b="0" dirty="0"/>
              <a:t> in </a:t>
            </a:r>
            <a:r>
              <a:rPr lang="nb-NO" sz="3200" b="0" dirty="0" err="1"/>
              <a:t>the</a:t>
            </a:r>
            <a:r>
              <a:rPr lang="nb-NO" sz="3200" b="0" dirty="0"/>
              <a:t> Nordics: MNOK 20</a:t>
            </a:r>
          </a:p>
          <a:p>
            <a:pPr marL="857250" indent="-857250">
              <a:buFont typeface="Arial" panose="020B0604020202020204" pitchFamily="34" charset="0"/>
              <a:buChar char="•"/>
            </a:pPr>
            <a:r>
              <a:rPr lang="nb-NO" sz="3200" b="0" dirty="0"/>
              <a:t>New NIS 2 </a:t>
            </a:r>
            <a:r>
              <a:rPr lang="nb-NO" sz="3200" b="0" dirty="0" err="1"/>
              <a:t>regulation</a:t>
            </a:r>
            <a:r>
              <a:rPr lang="nb-NO" sz="3200" b="0" dirty="0"/>
              <a:t> and </a:t>
            </a:r>
            <a:r>
              <a:rPr lang="nb-NO" sz="3200" b="0" dirty="0" err="1"/>
              <a:t>new</a:t>
            </a:r>
            <a:r>
              <a:rPr lang="nb-NO" sz="3200" b="0" dirty="0"/>
              <a:t> </a:t>
            </a:r>
            <a:r>
              <a:rPr lang="nb-NO" sz="3200" b="0" dirty="0" err="1"/>
              <a:t>law</a:t>
            </a:r>
            <a:r>
              <a:rPr lang="nb-NO" sz="3200" b="0" dirty="0"/>
              <a:t> </a:t>
            </a:r>
            <a:r>
              <a:rPr lang="nb-NO" sz="3200" b="0" dirty="0" err="1"/>
              <a:t>on</a:t>
            </a:r>
            <a:r>
              <a:rPr lang="nb-NO" sz="3200" b="0" dirty="0"/>
              <a:t> digital </a:t>
            </a:r>
            <a:r>
              <a:rPr lang="nb-NO" sz="3200" b="0" dirty="0" err="1"/>
              <a:t>security</a:t>
            </a:r>
            <a:r>
              <a:rPr lang="nb-NO" sz="3200" b="0" dirty="0"/>
              <a:t> (digitalsikkerhetsloven)</a:t>
            </a:r>
          </a:p>
          <a:p>
            <a:pPr marL="857250" indent="-857250">
              <a:buFont typeface="Arial" panose="020B0604020202020204" pitchFamily="34" charset="0"/>
              <a:buChar char="•"/>
            </a:pPr>
            <a:r>
              <a:rPr lang="nb-NO" sz="3200" b="0" dirty="0" err="1"/>
              <a:t>Social</a:t>
            </a:r>
            <a:r>
              <a:rPr lang="nb-NO" sz="3200" b="0" dirty="0"/>
              <a:t> </a:t>
            </a:r>
            <a:r>
              <a:rPr lang="nb-NO" sz="3200" b="0" dirty="0" err="1"/>
              <a:t>inflation</a:t>
            </a:r>
            <a:r>
              <a:rPr lang="nb-NO" sz="3200" b="0" dirty="0"/>
              <a:t> and more </a:t>
            </a:r>
            <a:r>
              <a:rPr lang="nb-NO" sz="3200" b="0" dirty="0" err="1"/>
              <a:t>litigous</a:t>
            </a:r>
            <a:r>
              <a:rPr lang="nb-NO" sz="3200" b="0" dirty="0"/>
              <a:t> </a:t>
            </a:r>
            <a:r>
              <a:rPr lang="nb-NO" sz="3200" b="0" dirty="0" err="1"/>
              <a:t>environment</a:t>
            </a:r>
            <a:endParaRPr lang="nb-NO" sz="3200" b="0" dirty="0"/>
          </a:p>
          <a:p>
            <a:endParaRPr lang="nb-NO" sz="3600" dirty="0"/>
          </a:p>
        </p:txBody>
      </p:sp>
    </p:spTree>
    <p:extLst>
      <p:ext uri="{BB962C8B-B14F-4D97-AF65-F5344CB8AC3E}">
        <p14:creationId xmlns:p14="http://schemas.microsoft.com/office/powerpoint/2010/main" val="1576519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other rubber duck leading several rubber ducklings">
            <a:extLst>
              <a:ext uri="{FF2B5EF4-FFF2-40B4-BE49-F238E27FC236}">
                <a16:creationId xmlns:a16="http://schemas.microsoft.com/office/drawing/2014/main" id="{257DE58F-8546-84C8-3C03-174FAF49D20C}"/>
              </a:ext>
            </a:extLst>
          </p:cNvPr>
          <p:cNvPicPr>
            <a:picLocks noGrp="1" noChangeAspect="1"/>
          </p:cNvPicPr>
          <p:nvPr>
            <p:ph type="pic" sz="quarter" idx="13"/>
          </p:nvPr>
        </p:nvPicPr>
        <p:blipFill rotWithShape="1">
          <a:blip r:embed="rId2"/>
          <a:srcRect l="14987" r="14987"/>
          <a:stretch/>
        </p:blipFill>
        <p:spPr>
          <a:xfrm>
            <a:off x="3044825" y="0"/>
            <a:ext cx="8556625" cy="13715107"/>
          </a:xfrm>
          <a:noFill/>
        </p:spPr>
      </p:pic>
      <p:sp>
        <p:nvSpPr>
          <p:cNvPr id="3" name="Footer Placeholder 2">
            <a:extLst>
              <a:ext uri="{FF2B5EF4-FFF2-40B4-BE49-F238E27FC236}">
                <a16:creationId xmlns:a16="http://schemas.microsoft.com/office/drawing/2014/main" id="{5BA0A3AE-90E7-3D81-E86C-0237658B2D70}"/>
              </a:ext>
            </a:extLst>
          </p:cNvPr>
          <p:cNvSpPr>
            <a:spLocks noGrp="1"/>
          </p:cNvSpPr>
          <p:nvPr>
            <p:ph type="ftr" sz="quarter" idx="3"/>
          </p:nvPr>
        </p:nvSpPr>
        <p:spPr/>
        <p:txBody>
          <a:bodyPr wrap="square" anchor="ctr">
            <a:normAutofit/>
          </a:bodyPr>
          <a:lstStyle/>
          <a:p>
            <a:pPr>
              <a:spcAft>
                <a:spcPts val="600"/>
              </a:spcAft>
            </a:pPr>
            <a:r>
              <a:rPr lang="en-GB"/>
              <a:t>Legal Copy Helvetica Regular 8/9.6 Black</a:t>
            </a:r>
          </a:p>
        </p:txBody>
      </p:sp>
      <p:sp>
        <p:nvSpPr>
          <p:cNvPr id="10" name="Text Placeholder 9">
            <a:extLst>
              <a:ext uri="{FF2B5EF4-FFF2-40B4-BE49-F238E27FC236}">
                <a16:creationId xmlns:a16="http://schemas.microsoft.com/office/drawing/2014/main" id="{5873E37E-240E-E7CF-3375-42E237580653}"/>
              </a:ext>
            </a:extLst>
          </p:cNvPr>
          <p:cNvSpPr>
            <a:spLocks noGrp="1"/>
          </p:cNvSpPr>
          <p:nvPr>
            <p:ph type="body" sz="quarter" idx="16"/>
          </p:nvPr>
        </p:nvSpPr>
        <p:spPr>
          <a:xfrm>
            <a:off x="11601450" y="-41565"/>
            <a:ext cx="11972925" cy="13715107"/>
          </a:xfrm>
        </p:spPr>
        <p:txBody>
          <a:bodyPr/>
          <a:lstStyle/>
          <a:p>
            <a:pPr algn="ctr"/>
            <a:endParaRPr lang="nb-NO" dirty="0"/>
          </a:p>
          <a:p>
            <a:pPr algn="ctr"/>
            <a:r>
              <a:rPr lang="nb-NO" dirty="0"/>
              <a:t>ESG</a:t>
            </a:r>
          </a:p>
          <a:p>
            <a:pPr marL="857250" indent="-857250">
              <a:buFont typeface="Arial" panose="020B0604020202020204" pitchFamily="34" charset="0"/>
              <a:buChar char="•"/>
            </a:pPr>
            <a:r>
              <a:rPr lang="nb-NO" sz="3200" b="0" dirty="0" err="1"/>
              <a:t>Heightened</a:t>
            </a:r>
            <a:r>
              <a:rPr lang="nb-NO" sz="3200" b="0" dirty="0"/>
              <a:t> </a:t>
            </a:r>
            <a:r>
              <a:rPr lang="nb-NO" sz="3200" b="0" dirty="0" err="1"/>
              <a:t>focus</a:t>
            </a:r>
            <a:r>
              <a:rPr lang="nb-NO" sz="3200" b="0" dirty="0"/>
              <a:t> </a:t>
            </a:r>
            <a:r>
              <a:rPr lang="nb-NO" sz="3200" b="0" dirty="0" err="1"/>
              <a:t>on</a:t>
            </a:r>
            <a:r>
              <a:rPr lang="nb-NO" sz="3200" b="0" dirty="0"/>
              <a:t> ESG and CSR over </a:t>
            </a:r>
            <a:r>
              <a:rPr lang="nb-NO" sz="3200" b="0" dirty="0" err="1"/>
              <a:t>the</a:t>
            </a:r>
            <a:r>
              <a:rPr lang="nb-NO" sz="3200" b="0" dirty="0"/>
              <a:t> </a:t>
            </a:r>
            <a:r>
              <a:rPr lang="nb-NO" sz="3200" b="0" dirty="0" err="1"/>
              <a:t>past</a:t>
            </a:r>
            <a:r>
              <a:rPr lang="nb-NO" sz="3200" b="0" dirty="0"/>
              <a:t> </a:t>
            </a:r>
            <a:r>
              <a:rPr lang="nb-NO" sz="3200" b="0" dirty="0" err="1"/>
              <a:t>few</a:t>
            </a:r>
            <a:r>
              <a:rPr lang="nb-NO" sz="3200" b="0" dirty="0"/>
              <a:t> </a:t>
            </a:r>
            <a:r>
              <a:rPr lang="nb-NO" sz="3200" b="0" dirty="0" err="1"/>
              <a:t>years</a:t>
            </a:r>
            <a:endParaRPr lang="nb-NO" sz="3200" b="0" dirty="0"/>
          </a:p>
          <a:p>
            <a:pPr marL="857250" indent="-857250">
              <a:buFont typeface="Arial" panose="020B0604020202020204" pitchFamily="34" charset="0"/>
              <a:buChar char="•"/>
            </a:pPr>
            <a:r>
              <a:rPr lang="nb-NO" sz="3200" b="0" dirty="0"/>
              <a:t>New legal </a:t>
            </a:r>
            <a:r>
              <a:rPr lang="nb-NO" sz="3200" b="0" dirty="0" err="1"/>
              <a:t>duties</a:t>
            </a:r>
            <a:r>
              <a:rPr lang="nb-NO" sz="3200" b="0" dirty="0"/>
              <a:t> </a:t>
            </a:r>
            <a:r>
              <a:rPr lang="nb-NO" sz="3200" b="0" dirty="0" err="1"/>
              <a:t>of</a:t>
            </a:r>
            <a:r>
              <a:rPr lang="nb-NO" sz="3200" b="0" dirty="0"/>
              <a:t> </a:t>
            </a:r>
            <a:r>
              <a:rPr lang="nb-NO" sz="3200" b="0" dirty="0" err="1"/>
              <a:t>companies</a:t>
            </a:r>
            <a:r>
              <a:rPr lang="nb-NO" sz="3200" b="0" dirty="0"/>
              <a:t> </a:t>
            </a:r>
          </a:p>
          <a:p>
            <a:pPr marL="857250" indent="-857250">
              <a:buFont typeface="Arial" panose="020B0604020202020204" pitchFamily="34" charset="0"/>
              <a:buChar char="•"/>
            </a:pPr>
            <a:r>
              <a:rPr lang="nb-NO" sz="3200" b="0" dirty="0" err="1"/>
              <a:t>Transparancy</a:t>
            </a:r>
            <a:r>
              <a:rPr lang="nb-NO" sz="3200" b="0" dirty="0"/>
              <a:t> </a:t>
            </a:r>
            <a:r>
              <a:rPr lang="nb-NO" sz="3200" b="0" dirty="0" err="1"/>
              <a:t>Act</a:t>
            </a:r>
            <a:endParaRPr lang="nb-NO" sz="3200" b="0" dirty="0"/>
          </a:p>
          <a:p>
            <a:pPr marL="857250" indent="-857250">
              <a:buFont typeface="Arial" panose="020B0604020202020204" pitchFamily="34" charset="0"/>
              <a:buChar char="•"/>
            </a:pPr>
            <a:r>
              <a:rPr lang="nb-NO" sz="3200" b="0" dirty="0" err="1"/>
              <a:t>Duty</a:t>
            </a:r>
            <a:r>
              <a:rPr lang="nb-NO" sz="3200" b="0" dirty="0"/>
              <a:t> to </a:t>
            </a:r>
            <a:r>
              <a:rPr lang="nb-NO" sz="3200" b="0" dirty="0" err="1"/>
              <a:t>disclose</a:t>
            </a:r>
            <a:r>
              <a:rPr lang="nb-NO" sz="3200" b="0" dirty="0"/>
              <a:t> </a:t>
            </a:r>
            <a:r>
              <a:rPr lang="nb-NO" sz="3200" b="0" dirty="0" err="1"/>
              <a:t>wether</a:t>
            </a:r>
            <a:r>
              <a:rPr lang="nb-NO" sz="3200" b="0" dirty="0"/>
              <a:t> a D&amp;O </a:t>
            </a:r>
            <a:r>
              <a:rPr lang="nb-NO" sz="3200" b="0" dirty="0" err="1"/>
              <a:t>insurance</a:t>
            </a:r>
            <a:r>
              <a:rPr lang="nb-NO" sz="3200" b="0" dirty="0"/>
              <a:t> has </a:t>
            </a:r>
            <a:r>
              <a:rPr lang="nb-NO" sz="3200" b="0" dirty="0" err="1"/>
              <a:t>been</a:t>
            </a:r>
            <a:r>
              <a:rPr lang="nb-NO" sz="3200" b="0" dirty="0"/>
              <a:t> </a:t>
            </a:r>
            <a:r>
              <a:rPr lang="nb-NO" sz="3200" b="0" dirty="0" err="1"/>
              <a:t>taken</a:t>
            </a:r>
            <a:r>
              <a:rPr lang="nb-NO" sz="3200" b="0" dirty="0"/>
              <a:t> </a:t>
            </a:r>
            <a:r>
              <a:rPr lang="nb-NO" sz="3200" b="0" dirty="0" err="1"/>
              <a:t>out</a:t>
            </a:r>
            <a:endParaRPr lang="nb-NO" sz="3200" b="0" dirty="0"/>
          </a:p>
          <a:p>
            <a:pPr marL="857250" indent="-857250">
              <a:buFont typeface="Arial" panose="020B0604020202020204" pitchFamily="34" charset="0"/>
              <a:buChar char="•"/>
            </a:pPr>
            <a:r>
              <a:rPr lang="nb-NO" sz="3200" b="0" dirty="0"/>
              <a:t>Public </a:t>
            </a:r>
            <a:r>
              <a:rPr lang="nb-NO" sz="3200" b="0" dirty="0" err="1"/>
              <a:t>companies</a:t>
            </a:r>
            <a:r>
              <a:rPr lang="nb-NO" sz="3200" b="0" dirty="0"/>
              <a:t>: </a:t>
            </a:r>
            <a:r>
              <a:rPr lang="nb-NO" sz="3200" b="0" dirty="0" err="1"/>
              <a:t>Duty</a:t>
            </a:r>
            <a:r>
              <a:rPr lang="nb-NO" sz="3200" b="0" dirty="0"/>
              <a:t> to make an </a:t>
            </a:r>
            <a:r>
              <a:rPr lang="nb-NO" sz="3200" b="0" dirty="0" err="1"/>
              <a:t>annual</a:t>
            </a:r>
            <a:r>
              <a:rPr lang="nb-NO" sz="3200" b="0" dirty="0"/>
              <a:t> statement </a:t>
            </a:r>
            <a:r>
              <a:rPr lang="nb-NO" sz="3200" b="0" dirty="0" err="1"/>
              <a:t>on</a:t>
            </a:r>
            <a:r>
              <a:rPr lang="nb-NO" sz="3200" b="0" dirty="0"/>
              <a:t> </a:t>
            </a:r>
            <a:r>
              <a:rPr lang="nb-NO" sz="3200" b="0" dirty="0" err="1"/>
              <a:t>social</a:t>
            </a:r>
            <a:r>
              <a:rPr lang="nb-NO" sz="3200" b="0" dirty="0"/>
              <a:t> </a:t>
            </a:r>
            <a:r>
              <a:rPr lang="nb-NO" sz="3200" b="0" dirty="0" err="1"/>
              <a:t>responsibility</a:t>
            </a:r>
            <a:endParaRPr lang="nb-NO" sz="3200" b="0" dirty="0"/>
          </a:p>
        </p:txBody>
      </p:sp>
      <p:sp>
        <p:nvSpPr>
          <p:cNvPr id="14" name="Slide Number Placeholder 1">
            <a:extLst>
              <a:ext uri="{FF2B5EF4-FFF2-40B4-BE49-F238E27FC236}">
                <a16:creationId xmlns:a16="http://schemas.microsoft.com/office/drawing/2014/main" id="{1A51F0D2-F4D4-1D81-4693-EF1379A9CCD5}"/>
              </a:ext>
            </a:extLst>
          </p:cNvPr>
          <p:cNvSpPr>
            <a:spLocks noGrp="1"/>
          </p:cNvSpPr>
          <p:nvPr>
            <p:ph type="sldNum" sz="quarter" idx="4294967295"/>
          </p:nvPr>
        </p:nvSpPr>
        <p:spPr>
          <a:xfrm>
            <a:off x="23574375" y="12522200"/>
            <a:ext cx="808038" cy="730250"/>
          </a:xfrm>
        </p:spPr>
        <p:txBody>
          <a:bodyPr/>
          <a:lstStyle/>
          <a:p>
            <a:pPr>
              <a:spcAft>
                <a:spcPts val="600"/>
              </a:spcAft>
            </a:pPr>
            <a:fld id="{91D568E7-61F5-D04E-995D-81EF41C01A2A}" type="slidenum">
              <a:rPr lang="en-GB" smtClean="0"/>
              <a:pPr>
                <a:spcAft>
                  <a:spcPts val="600"/>
                </a:spcAft>
              </a:pPr>
              <a:t>35</a:t>
            </a:fld>
            <a:endParaRPr lang="en-GB"/>
          </a:p>
        </p:txBody>
      </p:sp>
    </p:spTree>
    <p:extLst>
      <p:ext uri="{BB962C8B-B14F-4D97-AF65-F5344CB8AC3E}">
        <p14:creationId xmlns:p14="http://schemas.microsoft.com/office/powerpoint/2010/main" val="3032585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BA0A3AE-90E7-3D81-E86C-0237658B2D70}"/>
              </a:ext>
            </a:extLst>
          </p:cNvPr>
          <p:cNvSpPr>
            <a:spLocks noGrp="1"/>
          </p:cNvSpPr>
          <p:nvPr>
            <p:ph type="ftr" sz="quarter" idx="3"/>
          </p:nvPr>
        </p:nvSpPr>
        <p:spPr/>
        <p:txBody>
          <a:bodyPr wrap="square" anchor="ctr">
            <a:normAutofit/>
          </a:bodyPr>
          <a:lstStyle/>
          <a:p>
            <a:pPr>
              <a:spcAft>
                <a:spcPts val="600"/>
              </a:spcAft>
            </a:pPr>
            <a:r>
              <a:rPr lang="en-GB"/>
              <a:t>Legal Copy Helvetica Regular 8/9.6 Black</a:t>
            </a:r>
          </a:p>
        </p:txBody>
      </p:sp>
      <p:sp>
        <p:nvSpPr>
          <p:cNvPr id="10" name="Text Placeholder 9">
            <a:extLst>
              <a:ext uri="{FF2B5EF4-FFF2-40B4-BE49-F238E27FC236}">
                <a16:creationId xmlns:a16="http://schemas.microsoft.com/office/drawing/2014/main" id="{5873E37E-240E-E7CF-3375-42E237580653}"/>
              </a:ext>
            </a:extLst>
          </p:cNvPr>
          <p:cNvSpPr>
            <a:spLocks noGrp="1"/>
          </p:cNvSpPr>
          <p:nvPr>
            <p:ph type="body" sz="quarter" idx="16"/>
          </p:nvPr>
        </p:nvSpPr>
        <p:spPr>
          <a:xfrm>
            <a:off x="1663045" y="500455"/>
            <a:ext cx="7642447" cy="8877300"/>
          </a:xfrm>
        </p:spPr>
        <p:txBody>
          <a:bodyPr/>
          <a:lstStyle/>
          <a:p>
            <a:pPr algn="ctr"/>
            <a:endParaRPr lang="nb-NO" dirty="0"/>
          </a:p>
          <a:p>
            <a:r>
              <a:rPr lang="nb-NO" dirty="0"/>
              <a:t>Other potential exposures</a:t>
            </a:r>
          </a:p>
          <a:p>
            <a:pPr marL="857250" indent="-857250">
              <a:buFont typeface="Arial" panose="020B0604020202020204" pitchFamily="34" charset="0"/>
              <a:buChar char="•"/>
            </a:pPr>
            <a:r>
              <a:rPr lang="nb-NO" sz="3200" b="0" dirty="0"/>
              <a:t>General heightened geopolitical risks</a:t>
            </a:r>
          </a:p>
          <a:p>
            <a:pPr marL="857250" indent="-857250">
              <a:buFont typeface="Arial" panose="020B0604020202020204" pitchFamily="34" charset="0"/>
              <a:buChar char="•"/>
            </a:pPr>
            <a:r>
              <a:rPr lang="nb-NO" sz="3200" b="0" dirty="0"/>
              <a:t>Continued macro-economic pressures </a:t>
            </a:r>
          </a:p>
          <a:p>
            <a:pPr marL="857250" indent="-857250">
              <a:buFont typeface="Arial" panose="020B0604020202020204" pitchFamily="34" charset="0"/>
              <a:buChar char="•"/>
            </a:pPr>
            <a:r>
              <a:rPr lang="nb-NO" sz="3200" b="0" dirty="0"/>
              <a:t>Technology (including in relation to Artificial Intelligence) and data protection</a:t>
            </a:r>
          </a:p>
          <a:p>
            <a:pPr marL="857250" indent="-857250">
              <a:buFont typeface="Arial" panose="020B0604020202020204" pitchFamily="34" charset="0"/>
              <a:buChar char="•"/>
            </a:pPr>
            <a:r>
              <a:rPr lang="nb-NO" sz="3200" b="0" dirty="0"/>
              <a:t>Class and collective proceedings and mass tort litigation</a:t>
            </a:r>
          </a:p>
          <a:p>
            <a:pPr marL="857250" indent="-857250">
              <a:buFont typeface="Arial" panose="020B0604020202020204" pitchFamily="34" charset="0"/>
              <a:buChar char="•"/>
            </a:pPr>
            <a:r>
              <a:rPr lang="nb-NO" sz="3200" b="0" dirty="0"/>
              <a:t>Special Purpose Acquisition Companies (SPAC) litigation</a:t>
            </a:r>
          </a:p>
          <a:p>
            <a:pPr lvl="1"/>
            <a:r>
              <a:rPr lang="nb-NO" sz="1200" dirty="0"/>
              <a:t>	</a:t>
            </a:r>
            <a:r>
              <a:rPr lang="nb-NO" sz="3200" b="0" dirty="0"/>
              <a:t> – a new phase?</a:t>
            </a:r>
          </a:p>
          <a:p>
            <a:pPr marL="857250" indent="-857250">
              <a:buFont typeface="Arial" panose="020B0604020202020204" pitchFamily="34" charset="0"/>
              <a:buChar char="•"/>
            </a:pPr>
            <a:r>
              <a:rPr lang="nb-NO" sz="3200" b="0" dirty="0"/>
              <a:t>Continued banking industry exposures</a:t>
            </a:r>
          </a:p>
        </p:txBody>
      </p:sp>
      <p:sp>
        <p:nvSpPr>
          <p:cNvPr id="14" name="Slide Number Placeholder 1">
            <a:extLst>
              <a:ext uri="{FF2B5EF4-FFF2-40B4-BE49-F238E27FC236}">
                <a16:creationId xmlns:a16="http://schemas.microsoft.com/office/drawing/2014/main" id="{1A51F0D2-F4D4-1D81-4693-EF1379A9CCD5}"/>
              </a:ext>
            </a:extLst>
          </p:cNvPr>
          <p:cNvSpPr>
            <a:spLocks noGrp="1"/>
          </p:cNvSpPr>
          <p:nvPr>
            <p:ph type="sldNum" sz="quarter" idx="4294967295"/>
          </p:nvPr>
        </p:nvSpPr>
        <p:spPr>
          <a:xfrm>
            <a:off x="23574375" y="12522200"/>
            <a:ext cx="808038" cy="730250"/>
          </a:xfrm>
        </p:spPr>
        <p:txBody>
          <a:bodyPr/>
          <a:lstStyle/>
          <a:p>
            <a:pPr>
              <a:spcAft>
                <a:spcPts val="600"/>
              </a:spcAft>
            </a:pPr>
            <a:fld id="{91D568E7-61F5-D04E-995D-81EF41C01A2A}" type="slidenum">
              <a:rPr lang="en-GB" smtClean="0"/>
              <a:pPr>
                <a:spcAft>
                  <a:spcPts val="600"/>
                </a:spcAft>
              </a:pPr>
              <a:t>36</a:t>
            </a:fld>
            <a:endParaRPr lang="en-GB"/>
          </a:p>
        </p:txBody>
      </p:sp>
    </p:spTree>
    <p:extLst>
      <p:ext uri="{BB962C8B-B14F-4D97-AF65-F5344CB8AC3E}">
        <p14:creationId xmlns:p14="http://schemas.microsoft.com/office/powerpoint/2010/main" val="1695539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C6BAAAC8-25F5-F39B-C3A0-17D0A76A9CD6}"/>
              </a:ext>
            </a:extLst>
          </p:cNvPr>
          <p:cNvSpPr>
            <a:spLocks noGrp="1"/>
          </p:cNvSpPr>
          <p:nvPr>
            <p:ph type="sldNum" sz="quarter" idx="12"/>
          </p:nvPr>
        </p:nvSpPr>
        <p:spPr>
          <a:xfrm>
            <a:off x="22817394" y="12522200"/>
            <a:ext cx="807577" cy="730250"/>
          </a:xfrm>
        </p:spPr>
        <p:txBody>
          <a:bodyPr/>
          <a:lstStyle/>
          <a:p>
            <a:pPr>
              <a:spcAft>
                <a:spcPts val="600"/>
              </a:spcAft>
            </a:pPr>
            <a:fld id="{91D568E7-61F5-D04E-995D-81EF41C01A2A}" type="slidenum">
              <a:rPr lang="en-GB" smtClean="0"/>
              <a:pPr>
                <a:spcAft>
                  <a:spcPts val="600"/>
                </a:spcAft>
              </a:pPr>
              <a:t>37</a:t>
            </a:fld>
            <a:endParaRPr lang="en-GB"/>
          </a:p>
        </p:txBody>
      </p:sp>
      <p:sp>
        <p:nvSpPr>
          <p:cNvPr id="3" name="Footer Placeholder 2">
            <a:extLst>
              <a:ext uri="{FF2B5EF4-FFF2-40B4-BE49-F238E27FC236}">
                <a16:creationId xmlns:a16="http://schemas.microsoft.com/office/drawing/2014/main" id="{5C922E92-7E33-9574-4C7C-A49B492F66A5}"/>
              </a:ext>
            </a:extLst>
          </p:cNvPr>
          <p:cNvSpPr>
            <a:spLocks noGrp="1"/>
          </p:cNvSpPr>
          <p:nvPr>
            <p:ph type="ftr" sz="quarter" idx="3"/>
          </p:nvPr>
        </p:nvSpPr>
        <p:spPr>
          <a:xfrm>
            <a:off x="12023125" y="12554568"/>
            <a:ext cx="10077288" cy="730250"/>
          </a:xfrm>
        </p:spPr>
        <p:txBody>
          <a:bodyPr wrap="square" anchor="ctr">
            <a:normAutofit/>
          </a:bodyPr>
          <a:lstStyle/>
          <a:p>
            <a:pPr>
              <a:spcAft>
                <a:spcPts val="600"/>
              </a:spcAft>
            </a:pPr>
            <a:r>
              <a:rPr lang="en-GB"/>
              <a:t>Legal Copy Helvetica Regular 8/9.6 Black</a:t>
            </a:r>
          </a:p>
        </p:txBody>
      </p:sp>
      <p:sp>
        <p:nvSpPr>
          <p:cNvPr id="5" name="Title 4">
            <a:extLst>
              <a:ext uri="{FF2B5EF4-FFF2-40B4-BE49-F238E27FC236}">
                <a16:creationId xmlns:a16="http://schemas.microsoft.com/office/drawing/2014/main" id="{31E50B9A-569A-56BF-8FD3-8F77F13F7E5C}"/>
              </a:ext>
            </a:extLst>
          </p:cNvPr>
          <p:cNvSpPr>
            <a:spLocks noGrp="1"/>
          </p:cNvSpPr>
          <p:nvPr>
            <p:ph type="title"/>
          </p:nvPr>
        </p:nvSpPr>
        <p:spPr>
          <a:xfrm>
            <a:off x="2246313" y="936384"/>
            <a:ext cx="21372512" cy="800219"/>
          </a:xfrm>
        </p:spPr>
        <p:txBody>
          <a:bodyPr wrap="square" anchor="t">
            <a:normAutofit/>
          </a:bodyPr>
          <a:lstStyle/>
          <a:p>
            <a:r>
              <a:rPr lang="nb-NO" b="1"/>
              <a:t>FINAL REFLECTIONS</a:t>
            </a:r>
          </a:p>
        </p:txBody>
      </p:sp>
      <p:sp>
        <p:nvSpPr>
          <p:cNvPr id="15" name="Content Placeholder 5">
            <a:extLst>
              <a:ext uri="{FF2B5EF4-FFF2-40B4-BE49-F238E27FC236}">
                <a16:creationId xmlns:a16="http://schemas.microsoft.com/office/drawing/2014/main" id="{7E4AC844-ED45-96F1-EE6F-911FB79F3839}"/>
              </a:ext>
            </a:extLst>
          </p:cNvPr>
          <p:cNvSpPr>
            <a:spLocks noGrp="1"/>
          </p:cNvSpPr>
          <p:nvPr>
            <p:ph sz="quarter" idx="14"/>
          </p:nvPr>
        </p:nvSpPr>
        <p:spPr>
          <a:xfrm>
            <a:off x="2284413" y="3124200"/>
            <a:ext cx="21334412" cy="8877300"/>
          </a:xfrm>
        </p:spPr>
        <p:txBody>
          <a:bodyPr/>
          <a:lstStyle/>
          <a:p>
            <a:pPr marL="457200" indent="-457200">
              <a:buFont typeface="Arial" panose="020B0604020202020204" pitchFamily="34" charset="0"/>
              <a:buChar char="•"/>
            </a:pPr>
            <a:r>
              <a:rPr lang="en-US" sz="4400" dirty="0"/>
              <a:t>With new times comes new responsibilities</a:t>
            </a:r>
          </a:p>
          <a:p>
            <a:pPr marL="457200" indent="-457200">
              <a:buFont typeface="Arial" panose="020B0604020202020204" pitchFamily="34" charset="0"/>
              <a:buChar char="•"/>
            </a:pPr>
            <a:r>
              <a:rPr lang="en-US" sz="3600" b="0" dirty="0"/>
              <a:t>Breach of duty ≠ Liability (actual loss and causation also has to be established).</a:t>
            </a:r>
          </a:p>
          <a:p>
            <a:pPr marL="457200" indent="-457200">
              <a:buFont typeface="Arial" panose="020B0604020202020204" pitchFamily="34" charset="0"/>
              <a:buChar char="•"/>
            </a:pPr>
            <a:r>
              <a:rPr lang="en-US" sz="3600" b="0" dirty="0"/>
              <a:t>A D&amp;O insurance provides a valuable hedge against claims and </a:t>
            </a:r>
            <a:r>
              <a:rPr lang="en-US" sz="3600" b="0" dirty="0" err="1"/>
              <a:t>defence</a:t>
            </a:r>
            <a:r>
              <a:rPr lang="en-US" sz="3600" b="0" dirty="0"/>
              <a:t> costs in an increasingly litigious environment.</a:t>
            </a:r>
          </a:p>
          <a:p>
            <a:pPr marL="457200" indent="-457200">
              <a:buFont typeface="Arial" panose="020B0604020202020204" pitchFamily="34" charset="0"/>
              <a:buChar char="•"/>
            </a:pPr>
            <a:r>
              <a:rPr lang="en-US" sz="3600" b="0" dirty="0"/>
              <a:t>Aon expects an increase in claims in the coming years.</a:t>
            </a:r>
          </a:p>
        </p:txBody>
      </p:sp>
    </p:spTree>
    <p:extLst>
      <p:ext uri="{BB962C8B-B14F-4D97-AF65-F5344CB8AC3E}">
        <p14:creationId xmlns:p14="http://schemas.microsoft.com/office/powerpoint/2010/main" val="351857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5F47E0E-FF7D-6838-F05D-F4599811F6A5}"/>
              </a:ext>
            </a:extLst>
          </p:cNvPr>
          <p:cNvSpPr>
            <a:spLocks noGrp="1"/>
          </p:cNvSpPr>
          <p:nvPr>
            <p:ph type="title"/>
          </p:nvPr>
        </p:nvSpPr>
        <p:spPr>
          <a:xfrm>
            <a:off x="2175163" y="8273840"/>
            <a:ext cx="19048413" cy="1571225"/>
          </a:xfrm>
        </p:spPr>
        <p:txBody>
          <a:bodyPr/>
          <a:lstStyle/>
          <a:p>
            <a:r>
              <a:rPr lang="nb-NO" dirty="0" err="1"/>
              <a:t>What</a:t>
            </a:r>
            <a:r>
              <a:rPr lang="nb-NO" dirty="0"/>
              <a:t> </a:t>
            </a:r>
            <a:r>
              <a:rPr lang="nb-NO" dirty="0" err="1"/>
              <a:t>does</a:t>
            </a:r>
            <a:r>
              <a:rPr lang="nb-NO" dirty="0"/>
              <a:t> a Directors and </a:t>
            </a:r>
            <a:r>
              <a:rPr lang="nb-NO" dirty="0" err="1"/>
              <a:t>Officers</a:t>
            </a:r>
            <a:r>
              <a:rPr lang="nb-NO" dirty="0"/>
              <a:t> (D&amp;O) </a:t>
            </a:r>
            <a:r>
              <a:rPr lang="nb-NO" dirty="0" err="1"/>
              <a:t>insurance</a:t>
            </a:r>
            <a:r>
              <a:rPr lang="nb-NO" dirty="0"/>
              <a:t> cover?</a:t>
            </a:r>
          </a:p>
        </p:txBody>
      </p:sp>
      <p:sp>
        <p:nvSpPr>
          <p:cNvPr id="2" name="Slide Number Placeholder 1">
            <a:extLst>
              <a:ext uri="{FF2B5EF4-FFF2-40B4-BE49-F238E27FC236}">
                <a16:creationId xmlns:a16="http://schemas.microsoft.com/office/drawing/2014/main" id="{6D137A80-C5BD-2F17-298D-792B64DC84BC}"/>
              </a:ext>
            </a:extLst>
          </p:cNvPr>
          <p:cNvSpPr>
            <a:spLocks noGrp="1"/>
          </p:cNvSpPr>
          <p:nvPr>
            <p:ph type="sldNum" sz="quarter" idx="10"/>
          </p:nvPr>
        </p:nvSpPr>
        <p:spPr/>
        <p:txBody>
          <a:bodyPr/>
          <a:lstStyle/>
          <a:p>
            <a:fld id="{91D568E7-61F5-D04E-995D-81EF41C01A2A}" type="slidenum">
              <a:rPr lang="en-GB" smtClean="0"/>
              <a:t>4</a:t>
            </a:fld>
            <a:endParaRPr lang="en-GB" dirty="0"/>
          </a:p>
        </p:txBody>
      </p:sp>
      <p:sp>
        <p:nvSpPr>
          <p:cNvPr id="4" name="Footer Placeholder 3">
            <a:extLst>
              <a:ext uri="{FF2B5EF4-FFF2-40B4-BE49-F238E27FC236}">
                <a16:creationId xmlns:a16="http://schemas.microsoft.com/office/drawing/2014/main" id="{7F74958F-6040-450F-25E0-94A8D213B7FA}"/>
              </a:ext>
            </a:extLst>
          </p:cNvPr>
          <p:cNvSpPr>
            <a:spLocks noGrp="1"/>
          </p:cNvSpPr>
          <p:nvPr>
            <p:ph type="ftr" sz="quarter" idx="11"/>
          </p:nvPr>
        </p:nvSpPr>
        <p:spPr/>
        <p:txBody>
          <a:bodyPr/>
          <a:lstStyle/>
          <a:p>
            <a:r>
              <a:rPr lang="en-GB"/>
              <a:t>Legal Copy Helvetica Regular 8/9.6 Black</a:t>
            </a:r>
            <a:endParaRPr lang="en-GB" dirty="0"/>
          </a:p>
        </p:txBody>
      </p:sp>
      <p:sp>
        <p:nvSpPr>
          <p:cNvPr id="15" name="Subtitle 14">
            <a:extLst>
              <a:ext uri="{FF2B5EF4-FFF2-40B4-BE49-F238E27FC236}">
                <a16:creationId xmlns:a16="http://schemas.microsoft.com/office/drawing/2014/main" id="{386AE1D3-CBFB-314E-E0AD-5718788D9E9C}"/>
              </a:ext>
            </a:extLst>
          </p:cNvPr>
          <p:cNvSpPr>
            <a:spLocks noGrp="1"/>
          </p:cNvSpPr>
          <p:nvPr>
            <p:ph type="subTitle" idx="13"/>
          </p:nvPr>
        </p:nvSpPr>
        <p:spPr>
          <a:xfrm>
            <a:off x="2175164" y="1901486"/>
            <a:ext cx="19048413" cy="4956514"/>
          </a:xfrm>
        </p:spPr>
        <p:txBody>
          <a:bodyPr/>
          <a:lstStyle/>
          <a:p>
            <a:r>
              <a:rPr lang="nb-NO" sz="6600" i="1" dirty="0"/>
              <a:t>«The </a:t>
            </a:r>
            <a:r>
              <a:rPr lang="nb-NO" sz="6600" i="1" dirty="0" err="1"/>
              <a:t>directors</a:t>
            </a:r>
            <a:r>
              <a:rPr lang="nb-NO" sz="6600" i="1" dirty="0"/>
              <a:t> and </a:t>
            </a:r>
            <a:r>
              <a:rPr lang="nb-NO" sz="6600" i="1" dirty="0" err="1"/>
              <a:t>officers</a:t>
            </a:r>
            <a:r>
              <a:rPr lang="nb-NO" sz="6600" i="1" dirty="0"/>
              <a:t> </a:t>
            </a:r>
            <a:r>
              <a:rPr lang="nb-NO" sz="6600" b="1" i="1" dirty="0"/>
              <a:t>legal </a:t>
            </a:r>
            <a:r>
              <a:rPr lang="nb-NO" sz="6600" b="1" i="1" dirty="0" err="1"/>
              <a:t>liability</a:t>
            </a:r>
            <a:r>
              <a:rPr lang="nb-NO" sz="6600" b="1" i="1" dirty="0"/>
              <a:t> </a:t>
            </a:r>
            <a:r>
              <a:rPr lang="nb-NO" sz="6600" i="1" dirty="0"/>
              <a:t>for </a:t>
            </a:r>
            <a:r>
              <a:rPr lang="nb-NO" sz="6600" b="1" i="1" dirty="0" err="1"/>
              <a:t>financial</a:t>
            </a:r>
            <a:r>
              <a:rPr lang="nb-NO" sz="6600" b="1" i="1" dirty="0"/>
              <a:t> losses </a:t>
            </a:r>
            <a:r>
              <a:rPr lang="nb-NO" sz="6600" i="1" dirty="0" err="1"/>
              <a:t>inflicted</a:t>
            </a:r>
            <a:r>
              <a:rPr lang="nb-NO" sz="6600" i="1" dirty="0"/>
              <a:t> </a:t>
            </a:r>
            <a:r>
              <a:rPr lang="nb-NO" sz="6600" b="1" i="1" dirty="0"/>
              <a:t>in </a:t>
            </a:r>
            <a:r>
              <a:rPr lang="nb-NO" sz="6600" b="1" i="1" dirty="0" err="1"/>
              <a:t>their</a:t>
            </a:r>
            <a:r>
              <a:rPr lang="nb-NO" sz="6600" b="1" i="1" dirty="0"/>
              <a:t> </a:t>
            </a:r>
            <a:r>
              <a:rPr lang="nb-NO" sz="6600" b="1" i="1" dirty="0" err="1"/>
              <a:t>capacity</a:t>
            </a:r>
            <a:r>
              <a:rPr lang="nb-NO" sz="6600" b="1" i="1" dirty="0"/>
              <a:t> </a:t>
            </a:r>
            <a:r>
              <a:rPr lang="nb-NO" sz="6600" i="1" dirty="0"/>
              <a:t>as </a:t>
            </a:r>
            <a:r>
              <a:rPr lang="nb-NO" sz="6600" i="1" dirty="0" err="1"/>
              <a:t>such</a:t>
            </a:r>
            <a:r>
              <a:rPr lang="nb-NO" sz="6600" i="1" dirty="0"/>
              <a:t>»</a:t>
            </a:r>
          </a:p>
        </p:txBody>
      </p:sp>
    </p:spTree>
    <p:extLst>
      <p:ext uri="{BB962C8B-B14F-4D97-AF65-F5344CB8AC3E}">
        <p14:creationId xmlns:p14="http://schemas.microsoft.com/office/powerpoint/2010/main" val="342152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FB7A98-9276-10F2-3B58-C3CFE68AFAA7}"/>
              </a:ext>
            </a:extLst>
          </p:cNvPr>
          <p:cNvSpPr>
            <a:spLocks noGrp="1"/>
          </p:cNvSpPr>
          <p:nvPr>
            <p:ph type="sldNum" sz="quarter" idx="12"/>
          </p:nvPr>
        </p:nvSpPr>
        <p:spPr/>
        <p:txBody>
          <a:bodyPr anchor="ctr">
            <a:normAutofit/>
          </a:bodyPr>
          <a:lstStyle/>
          <a:p>
            <a:pPr>
              <a:spcAft>
                <a:spcPts val="600"/>
              </a:spcAft>
            </a:pPr>
            <a:fld id="{91D568E7-61F5-D04E-995D-81EF41C01A2A}" type="slidenum">
              <a:rPr lang="en-GB" smtClean="0"/>
              <a:pPr>
                <a:spcAft>
                  <a:spcPts val="600"/>
                </a:spcAft>
              </a:pPr>
              <a:t>5</a:t>
            </a:fld>
            <a:endParaRPr lang="en-GB"/>
          </a:p>
        </p:txBody>
      </p:sp>
      <p:sp>
        <p:nvSpPr>
          <p:cNvPr id="4" name="Footer Placeholder 3">
            <a:extLst>
              <a:ext uri="{FF2B5EF4-FFF2-40B4-BE49-F238E27FC236}">
                <a16:creationId xmlns:a16="http://schemas.microsoft.com/office/drawing/2014/main" id="{3856887C-F0E3-B60B-7B84-C913798FB1DF}"/>
              </a:ext>
            </a:extLst>
          </p:cNvPr>
          <p:cNvSpPr>
            <a:spLocks noGrp="1"/>
          </p:cNvSpPr>
          <p:nvPr>
            <p:ph type="ftr" sz="quarter" idx="3"/>
          </p:nvPr>
        </p:nvSpPr>
        <p:spPr/>
        <p:txBody>
          <a:bodyPr wrap="square" anchor="ctr">
            <a:normAutofit/>
          </a:bodyPr>
          <a:lstStyle/>
          <a:p>
            <a:pPr>
              <a:spcAft>
                <a:spcPts val="600"/>
              </a:spcAft>
            </a:pPr>
            <a:r>
              <a:rPr lang="en-GB" dirty="0"/>
              <a:t>Legal Copy Helvetica Regular 8/9.6 Black</a:t>
            </a:r>
          </a:p>
        </p:txBody>
      </p:sp>
      <p:sp>
        <p:nvSpPr>
          <p:cNvPr id="38" name="Title 3">
            <a:extLst>
              <a:ext uri="{FF2B5EF4-FFF2-40B4-BE49-F238E27FC236}">
                <a16:creationId xmlns:a16="http://schemas.microsoft.com/office/drawing/2014/main" id="{5783D9BD-7611-22A7-EEEE-352F46DE614C}"/>
              </a:ext>
            </a:extLst>
          </p:cNvPr>
          <p:cNvSpPr>
            <a:spLocks noGrp="1"/>
          </p:cNvSpPr>
          <p:nvPr>
            <p:ph type="title"/>
          </p:nvPr>
        </p:nvSpPr>
        <p:spPr>
          <a:xfrm>
            <a:off x="1336869" y="1015217"/>
            <a:ext cx="21372512" cy="800219"/>
          </a:xfrm>
        </p:spPr>
        <p:txBody>
          <a:bodyPr/>
          <a:lstStyle/>
          <a:p>
            <a:pPr algn="ctr"/>
            <a:r>
              <a:rPr lang="en-US" b="0" dirty="0"/>
              <a:t>Three core requirements</a:t>
            </a:r>
          </a:p>
        </p:txBody>
      </p:sp>
      <p:sp>
        <p:nvSpPr>
          <p:cNvPr id="42" name="Content Placeholder 5">
            <a:extLst>
              <a:ext uri="{FF2B5EF4-FFF2-40B4-BE49-F238E27FC236}">
                <a16:creationId xmlns:a16="http://schemas.microsoft.com/office/drawing/2014/main" id="{2CBB9134-0C8C-8C19-7D3A-A44C12B70A1B}"/>
              </a:ext>
            </a:extLst>
          </p:cNvPr>
          <p:cNvSpPr>
            <a:spLocks noGrp="1"/>
          </p:cNvSpPr>
          <p:nvPr>
            <p:ph sz="quarter" idx="14"/>
          </p:nvPr>
        </p:nvSpPr>
        <p:spPr>
          <a:xfrm>
            <a:off x="8649850" y="7469969"/>
            <a:ext cx="5669619" cy="6003886"/>
          </a:xfrm>
        </p:spPr>
        <p:txBody>
          <a:bodyPr/>
          <a:lstStyle/>
          <a:p>
            <a:pPr algn="ctr"/>
            <a:r>
              <a:rPr lang="en-US" dirty="0"/>
              <a:t>LEGAL LIABILITY</a:t>
            </a:r>
          </a:p>
          <a:p>
            <a:pPr algn="ctr"/>
            <a:endParaRPr lang="en-US" dirty="0"/>
          </a:p>
          <a:p>
            <a:pPr algn="ctr"/>
            <a:r>
              <a:rPr lang="en-US" b="0" dirty="0"/>
              <a:t>Basis for claim must be breach of duty. Basis can be found in both legislation and case law.</a:t>
            </a:r>
          </a:p>
          <a:p>
            <a:pPr algn="ctr"/>
            <a:endParaRPr lang="en-US" b="0" dirty="0"/>
          </a:p>
        </p:txBody>
      </p:sp>
      <p:sp>
        <p:nvSpPr>
          <p:cNvPr id="44" name="Content Placeholder 6">
            <a:extLst>
              <a:ext uri="{FF2B5EF4-FFF2-40B4-BE49-F238E27FC236}">
                <a16:creationId xmlns:a16="http://schemas.microsoft.com/office/drawing/2014/main" id="{9E4A2AAD-1E66-55DB-4CC0-8C8C223F8F12}"/>
              </a:ext>
            </a:extLst>
          </p:cNvPr>
          <p:cNvSpPr>
            <a:spLocks noGrp="1"/>
          </p:cNvSpPr>
          <p:nvPr>
            <p:ph sz="quarter" idx="15"/>
          </p:nvPr>
        </p:nvSpPr>
        <p:spPr>
          <a:xfrm>
            <a:off x="14890186" y="7452478"/>
            <a:ext cx="6085829" cy="8864850"/>
          </a:xfrm>
        </p:spPr>
        <p:txBody>
          <a:bodyPr/>
          <a:lstStyle/>
          <a:p>
            <a:pPr algn="ctr"/>
            <a:r>
              <a:rPr lang="en-US" dirty="0"/>
              <a:t>FINANCIAL LOSSES</a:t>
            </a:r>
          </a:p>
          <a:p>
            <a:pPr algn="ctr"/>
            <a:endParaRPr lang="en-US" dirty="0"/>
          </a:p>
          <a:p>
            <a:pPr algn="ctr"/>
            <a:r>
              <a:rPr lang="en-US" b="0" dirty="0"/>
              <a:t>The D&amp;O insurance generally covers pure financial losses only</a:t>
            </a:r>
          </a:p>
          <a:p>
            <a:pPr algn="ctr"/>
            <a:endParaRPr lang="en-US" b="0" dirty="0"/>
          </a:p>
        </p:txBody>
      </p:sp>
      <p:sp>
        <p:nvSpPr>
          <p:cNvPr id="46" name="Content Placeholder 7">
            <a:extLst>
              <a:ext uri="{FF2B5EF4-FFF2-40B4-BE49-F238E27FC236}">
                <a16:creationId xmlns:a16="http://schemas.microsoft.com/office/drawing/2014/main" id="{93E9DEE6-2532-210F-1B42-755805D9D140}"/>
              </a:ext>
            </a:extLst>
          </p:cNvPr>
          <p:cNvSpPr>
            <a:spLocks noGrp="1"/>
          </p:cNvSpPr>
          <p:nvPr>
            <p:ph sz="quarter" idx="16"/>
          </p:nvPr>
        </p:nvSpPr>
        <p:spPr>
          <a:xfrm>
            <a:off x="2682649" y="7452478"/>
            <a:ext cx="5396484" cy="6188152"/>
          </a:xfrm>
        </p:spPr>
        <p:txBody>
          <a:bodyPr/>
          <a:lstStyle/>
          <a:p>
            <a:pPr algn="ctr"/>
            <a:r>
              <a:rPr lang="en-US" dirty="0"/>
              <a:t>IN THEIR CAPACITY AS SUCH</a:t>
            </a:r>
          </a:p>
          <a:p>
            <a:pPr algn="ctr"/>
            <a:endParaRPr lang="en-US" dirty="0"/>
          </a:p>
          <a:p>
            <a:pPr algn="ctr"/>
            <a:r>
              <a:rPr lang="en-US" b="0" dirty="0"/>
              <a:t>The insurance only covers claims incurred in the insureds’ managerial or directorial capacity </a:t>
            </a:r>
          </a:p>
          <a:p>
            <a:pPr algn="ctr"/>
            <a:endParaRPr lang="en-US" b="0" dirty="0"/>
          </a:p>
        </p:txBody>
      </p:sp>
      <p:graphicFrame>
        <p:nvGraphicFramePr>
          <p:cNvPr id="7" name="Diagram 6">
            <a:extLst>
              <a:ext uri="{FF2B5EF4-FFF2-40B4-BE49-F238E27FC236}">
                <a16:creationId xmlns:a16="http://schemas.microsoft.com/office/drawing/2014/main" id="{ED8440CD-A6B2-8EF8-E478-038C905EFAD3}"/>
              </a:ext>
            </a:extLst>
          </p:cNvPr>
          <p:cNvGraphicFramePr/>
          <p:nvPr>
            <p:extLst>
              <p:ext uri="{D42A27DB-BD31-4B8C-83A1-F6EECF244321}">
                <p14:modId xmlns:p14="http://schemas.microsoft.com/office/powerpoint/2010/main" val="2172750589"/>
              </p:ext>
            </p:extLst>
          </p:nvPr>
        </p:nvGraphicFramePr>
        <p:xfrm>
          <a:off x="3245905" y="3619257"/>
          <a:ext cx="16254942" cy="3278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6517F29-3A7F-2FD4-BCB4-C166B9F31A7A}"/>
              </a:ext>
            </a:extLst>
          </p:cNvPr>
          <p:cNvSpPr txBox="1"/>
          <p:nvPr/>
        </p:nvSpPr>
        <p:spPr>
          <a:xfrm>
            <a:off x="840911" y="2400832"/>
            <a:ext cx="21064931" cy="646331"/>
          </a:xfrm>
          <a:prstGeom prst="rect">
            <a:avLst/>
          </a:prstGeom>
          <a:noFill/>
        </p:spPr>
        <p:txBody>
          <a:bodyPr wrap="square">
            <a:spAutoFit/>
          </a:bodyPr>
          <a:lstStyle/>
          <a:p>
            <a:pPr algn="ctr"/>
            <a:r>
              <a:rPr lang="nb-NO" dirty="0"/>
              <a:t>To bring action </a:t>
            </a:r>
            <a:r>
              <a:rPr lang="nb-NO" dirty="0" err="1"/>
              <a:t>against</a:t>
            </a:r>
            <a:r>
              <a:rPr lang="nb-NO" dirty="0"/>
              <a:t> a </a:t>
            </a:r>
            <a:r>
              <a:rPr lang="nb-NO" dirty="0" err="1"/>
              <a:t>director</a:t>
            </a:r>
            <a:r>
              <a:rPr lang="nb-NO" dirty="0"/>
              <a:t>  under </a:t>
            </a:r>
            <a:r>
              <a:rPr lang="nb-NO" dirty="0" err="1"/>
              <a:t>the</a:t>
            </a:r>
            <a:r>
              <a:rPr lang="nb-NO" dirty="0"/>
              <a:t> tort </a:t>
            </a:r>
            <a:r>
              <a:rPr lang="nb-NO" dirty="0" err="1"/>
              <a:t>of</a:t>
            </a:r>
            <a:r>
              <a:rPr lang="nb-NO" dirty="0"/>
              <a:t> </a:t>
            </a:r>
            <a:r>
              <a:rPr lang="nb-NO" dirty="0" err="1"/>
              <a:t>negligence</a:t>
            </a:r>
            <a:r>
              <a:rPr lang="nb-NO" dirty="0"/>
              <a:t>, an </a:t>
            </a:r>
            <a:r>
              <a:rPr lang="nb-NO" dirty="0" err="1"/>
              <a:t>injured</a:t>
            </a:r>
            <a:r>
              <a:rPr lang="nb-NO" dirty="0"/>
              <a:t> part must show</a:t>
            </a:r>
          </a:p>
        </p:txBody>
      </p:sp>
    </p:spTree>
    <p:extLst>
      <p:ext uri="{BB962C8B-B14F-4D97-AF65-F5344CB8AC3E}">
        <p14:creationId xmlns:p14="http://schemas.microsoft.com/office/powerpoint/2010/main" val="2851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4">
            <a:extLst>
              <a:ext uri="{FF2B5EF4-FFF2-40B4-BE49-F238E27FC236}">
                <a16:creationId xmlns:a16="http://schemas.microsoft.com/office/drawing/2014/main" id="{AB614D12-AF74-6733-BE7D-E2CA2ED59505}"/>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t="6134" b="3409"/>
          <a:stretch/>
        </p:blipFill>
        <p:spPr>
          <a:xfrm>
            <a:off x="8380413" y="10"/>
            <a:ext cx="16002000" cy="13715097"/>
          </a:xfrm>
          <a:noFill/>
        </p:spPr>
      </p:pic>
      <p:sp>
        <p:nvSpPr>
          <p:cNvPr id="3" name="Footer Placeholder 2">
            <a:extLst>
              <a:ext uri="{FF2B5EF4-FFF2-40B4-BE49-F238E27FC236}">
                <a16:creationId xmlns:a16="http://schemas.microsoft.com/office/drawing/2014/main" id="{6DA9FEA9-D5D9-DAC0-7F5F-CA15E3D779E3}"/>
              </a:ext>
            </a:extLst>
          </p:cNvPr>
          <p:cNvSpPr>
            <a:spLocks noGrp="1"/>
          </p:cNvSpPr>
          <p:nvPr>
            <p:ph type="ftr" sz="quarter" idx="3"/>
          </p:nvPr>
        </p:nvSpPr>
        <p:spPr>
          <a:xfrm>
            <a:off x="732915" y="12554568"/>
            <a:ext cx="6883909" cy="730250"/>
          </a:xfrm>
        </p:spPr>
        <p:txBody>
          <a:bodyPr wrap="square" anchor="ctr">
            <a:normAutofit/>
          </a:bodyPr>
          <a:lstStyle/>
          <a:p>
            <a:pPr>
              <a:spcAft>
                <a:spcPts val="600"/>
              </a:spcAft>
            </a:pPr>
            <a:r>
              <a:rPr lang="en-GB"/>
              <a:t>Legal Copy Helvetica Regular 8/9.6 Black</a:t>
            </a:r>
          </a:p>
        </p:txBody>
      </p:sp>
      <p:sp>
        <p:nvSpPr>
          <p:cNvPr id="10" name="Subtitle 9">
            <a:extLst>
              <a:ext uri="{FF2B5EF4-FFF2-40B4-BE49-F238E27FC236}">
                <a16:creationId xmlns:a16="http://schemas.microsoft.com/office/drawing/2014/main" id="{9E317EE3-ADAD-D75F-439D-6E6789345E35}"/>
              </a:ext>
            </a:extLst>
          </p:cNvPr>
          <p:cNvSpPr>
            <a:spLocks noGrp="1"/>
          </p:cNvSpPr>
          <p:nvPr>
            <p:ph type="body" sz="quarter" idx="16"/>
          </p:nvPr>
        </p:nvSpPr>
        <p:spPr>
          <a:xfrm>
            <a:off x="732916" y="3124200"/>
            <a:ext cx="6883910" cy="8803943"/>
          </a:xfrm>
        </p:spPr>
        <p:txBody>
          <a:bodyPr>
            <a:normAutofit/>
          </a:bodyPr>
          <a:lstStyle/>
          <a:p>
            <a:r>
              <a:rPr lang="nb-NO" b="0" dirty="0"/>
              <a:t>Directors’ and </a:t>
            </a:r>
            <a:r>
              <a:rPr lang="nb-NO" b="0" dirty="0" err="1"/>
              <a:t>Officers</a:t>
            </a:r>
            <a:r>
              <a:rPr lang="nb-NO" b="0" dirty="0"/>
              <a:t>’ </a:t>
            </a:r>
            <a:r>
              <a:rPr lang="nb-NO" b="0" dirty="0" err="1"/>
              <a:t>liability</a:t>
            </a:r>
            <a:r>
              <a:rPr lang="nb-NO" b="0" dirty="0"/>
              <a:t> is </a:t>
            </a:r>
            <a:r>
              <a:rPr lang="nb-NO" dirty="0"/>
              <a:t>personal</a:t>
            </a:r>
            <a:r>
              <a:rPr lang="nb-NO" b="0" dirty="0"/>
              <a:t> and </a:t>
            </a:r>
            <a:r>
              <a:rPr lang="nb-NO" dirty="0" err="1"/>
              <a:t>unlimited</a:t>
            </a:r>
            <a:endParaRPr lang="nb-NO" dirty="0"/>
          </a:p>
          <a:p>
            <a:endParaRPr lang="nb-NO" dirty="0"/>
          </a:p>
        </p:txBody>
      </p:sp>
      <p:sp>
        <p:nvSpPr>
          <p:cNvPr id="2" name="Slide Number Placeholder 1" hidden="1">
            <a:extLst>
              <a:ext uri="{FF2B5EF4-FFF2-40B4-BE49-F238E27FC236}">
                <a16:creationId xmlns:a16="http://schemas.microsoft.com/office/drawing/2014/main" id="{90244B55-E0E3-87DB-4A5C-DFDD1FF4F292}"/>
              </a:ext>
            </a:extLst>
          </p:cNvPr>
          <p:cNvSpPr>
            <a:spLocks noGrp="1"/>
          </p:cNvSpPr>
          <p:nvPr>
            <p:ph type="sldNum" sz="quarter" idx="4294967295"/>
          </p:nvPr>
        </p:nvSpPr>
        <p:spPr>
          <a:xfrm>
            <a:off x="23574375" y="12522200"/>
            <a:ext cx="808038" cy="730250"/>
          </a:xfrm>
        </p:spPr>
        <p:txBody>
          <a:bodyPr/>
          <a:lstStyle/>
          <a:p>
            <a:pPr>
              <a:spcAft>
                <a:spcPts val="600"/>
              </a:spcAft>
            </a:pPr>
            <a:fld id="{91D568E7-61F5-D04E-995D-81EF41C01A2A}" type="slidenum">
              <a:rPr lang="en-GB" smtClean="0"/>
              <a:pPr>
                <a:spcAft>
                  <a:spcPts val="600"/>
                </a:spcAft>
              </a:pPr>
              <a:t>6</a:t>
            </a:fld>
            <a:endParaRPr lang="en-GB"/>
          </a:p>
        </p:txBody>
      </p:sp>
    </p:spTree>
    <p:extLst>
      <p:ext uri="{BB962C8B-B14F-4D97-AF65-F5344CB8AC3E}">
        <p14:creationId xmlns:p14="http://schemas.microsoft.com/office/powerpoint/2010/main" val="2252598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a:extLst>
              <a:ext uri="{FF2B5EF4-FFF2-40B4-BE49-F238E27FC236}">
                <a16:creationId xmlns:a16="http://schemas.microsoft.com/office/drawing/2014/main" id="{5EB466C0-EE37-BDDC-0A26-4978F6A06C4F}"/>
              </a:ext>
            </a:extLst>
          </p:cNvPr>
          <p:cNvSpPr>
            <a:spLocks noGrp="1"/>
          </p:cNvSpPr>
          <p:nvPr>
            <p:ph type="sldNum" sz="quarter" idx="12"/>
          </p:nvPr>
        </p:nvSpPr>
        <p:spPr>
          <a:xfrm>
            <a:off x="22817394" y="12522200"/>
            <a:ext cx="807577" cy="730250"/>
          </a:xfrm>
        </p:spPr>
        <p:txBody>
          <a:bodyPr/>
          <a:lstStyle/>
          <a:p>
            <a:pPr>
              <a:spcAft>
                <a:spcPts val="600"/>
              </a:spcAft>
            </a:pPr>
            <a:fld id="{91D568E7-61F5-D04E-995D-81EF41C01A2A}" type="slidenum">
              <a:rPr lang="en-GB" smtClean="0"/>
              <a:pPr>
                <a:spcAft>
                  <a:spcPts val="600"/>
                </a:spcAft>
              </a:pPr>
              <a:t>7</a:t>
            </a:fld>
            <a:endParaRPr lang="en-GB"/>
          </a:p>
        </p:txBody>
      </p:sp>
      <p:sp>
        <p:nvSpPr>
          <p:cNvPr id="2" name="Footer Placeholder 1">
            <a:extLst>
              <a:ext uri="{FF2B5EF4-FFF2-40B4-BE49-F238E27FC236}">
                <a16:creationId xmlns:a16="http://schemas.microsoft.com/office/drawing/2014/main" id="{522DB7BB-3EB2-B3D3-18CC-6198FAD9CB89}"/>
              </a:ext>
            </a:extLst>
          </p:cNvPr>
          <p:cNvSpPr>
            <a:spLocks noGrp="1"/>
          </p:cNvSpPr>
          <p:nvPr>
            <p:ph type="ftr" sz="quarter" idx="3"/>
          </p:nvPr>
        </p:nvSpPr>
        <p:spPr>
          <a:xfrm>
            <a:off x="12023125" y="12554568"/>
            <a:ext cx="10077288" cy="730250"/>
          </a:xfrm>
        </p:spPr>
        <p:txBody>
          <a:bodyPr vert="horz" wrap="square" lIns="0" tIns="0" rIns="0" bIns="0" rtlCol="0" anchor="ctr">
            <a:normAutofit/>
          </a:bodyPr>
          <a:lstStyle/>
          <a:p>
            <a:pPr>
              <a:spcAft>
                <a:spcPts val="600"/>
              </a:spcAft>
            </a:pPr>
            <a:r>
              <a:rPr lang="en-GB" b="0" i="0" kern="1200">
                <a:latin typeface="Helvetica Now Text" panose="020B0504030202020204" pitchFamily="34" charset="77"/>
                <a:ea typeface="+mn-ea"/>
                <a:cs typeface="+mn-cs"/>
              </a:rPr>
              <a:t>Legal Copy Helvetica Regular 8/9.6 Black</a:t>
            </a:r>
          </a:p>
        </p:txBody>
      </p:sp>
      <p:sp>
        <p:nvSpPr>
          <p:cNvPr id="4" name="Title 3">
            <a:extLst>
              <a:ext uri="{FF2B5EF4-FFF2-40B4-BE49-F238E27FC236}">
                <a16:creationId xmlns:a16="http://schemas.microsoft.com/office/drawing/2014/main" id="{7424DA49-E6E1-70C2-013F-76CC16D1622E}"/>
              </a:ext>
            </a:extLst>
          </p:cNvPr>
          <p:cNvSpPr>
            <a:spLocks noGrp="1"/>
          </p:cNvSpPr>
          <p:nvPr>
            <p:ph type="title"/>
          </p:nvPr>
        </p:nvSpPr>
        <p:spPr>
          <a:xfrm>
            <a:off x="2246313" y="936384"/>
            <a:ext cx="21372512" cy="800219"/>
          </a:xfrm>
        </p:spPr>
        <p:txBody>
          <a:bodyPr vert="horz" wrap="square" lIns="0" tIns="0" rIns="0" bIns="0" rtlCol="0" anchor="t">
            <a:normAutofit/>
          </a:bodyPr>
          <a:lstStyle/>
          <a:p>
            <a:r>
              <a:rPr lang="nb-NO" dirty="0"/>
              <a:t>Who </a:t>
            </a:r>
            <a:r>
              <a:rPr lang="nb-NO" dirty="0" err="1"/>
              <a:t>are</a:t>
            </a:r>
            <a:r>
              <a:rPr lang="nb-NO" dirty="0"/>
              <a:t> </a:t>
            </a:r>
            <a:r>
              <a:rPr lang="nb-NO" dirty="0" err="1"/>
              <a:t>typically</a:t>
            </a:r>
            <a:r>
              <a:rPr lang="nb-NO" dirty="0"/>
              <a:t> </a:t>
            </a:r>
            <a:r>
              <a:rPr lang="nb-NO" dirty="0" err="1"/>
              <a:t>covered</a:t>
            </a:r>
            <a:r>
              <a:rPr lang="nb-NO" dirty="0"/>
              <a:t> under a D&amp;O policy?</a:t>
            </a:r>
          </a:p>
        </p:txBody>
      </p:sp>
      <p:sp>
        <p:nvSpPr>
          <p:cNvPr id="6" name="TextBox 5">
            <a:extLst>
              <a:ext uri="{FF2B5EF4-FFF2-40B4-BE49-F238E27FC236}">
                <a16:creationId xmlns:a16="http://schemas.microsoft.com/office/drawing/2014/main" id="{87F2BF32-81CF-7099-8FE2-C1FB377916EC}"/>
              </a:ext>
            </a:extLst>
          </p:cNvPr>
          <p:cNvSpPr txBox="1"/>
          <p:nvPr/>
        </p:nvSpPr>
        <p:spPr>
          <a:xfrm>
            <a:off x="11792490" y="10561636"/>
            <a:ext cx="4084819" cy="1192560"/>
          </a:xfrm>
          <a:prstGeom prst="rect">
            <a:avLst/>
          </a:prstGeom>
        </p:spPr>
        <p:txBody>
          <a:bodyPr vert="horz" lIns="0" tIns="0" rIns="0" bIns="0" rtlCol="0">
            <a:normAutofit/>
          </a:bodyPr>
          <a:lstStyle/>
          <a:p>
            <a:pPr marL="0">
              <a:spcAft>
                <a:spcPts val="1000"/>
              </a:spcAft>
            </a:pPr>
            <a:r>
              <a:rPr lang="en-US" sz="1600" dirty="0">
                <a:latin typeface="Helvetica Now Text" panose="020B0504030202020204" pitchFamily="34" charset="77"/>
              </a:rPr>
              <a:t>Grey = Covered</a:t>
            </a:r>
          </a:p>
          <a:p>
            <a:pPr marL="0">
              <a:spcAft>
                <a:spcPts val="1000"/>
              </a:spcAft>
            </a:pPr>
            <a:r>
              <a:rPr lang="en-US" sz="1600" dirty="0">
                <a:latin typeface="Helvetica Now Text" panose="020B0504030202020204" pitchFamily="34" charset="77"/>
              </a:rPr>
              <a:t>Red = Not covered</a:t>
            </a:r>
          </a:p>
        </p:txBody>
      </p:sp>
      <p:graphicFrame>
        <p:nvGraphicFramePr>
          <p:cNvPr id="5" name="Diagram 4">
            <a:extLst>
              <a:ext uri="{FF2B5EF4-FFF2-40B4-BE49-F238E27FC236}">
                <a16:creationId xmlns:a16="http://schemas.microsoft.com/office/drawing/2014/main" id="{F1CAFC08-3F41-D524-C356-6C4660F771A7}"/>
              </a:ext>
            </a:extLst>
          </p:cNvPr>
          <p:cNvGraphicFramePr/>
          <p:nvPr>
            <p:extLst>
              <p:ext uri="{D42A27DB-BD31-4B8C-83A1-F6EECF244321}">
                <p14:modId xmlns:p14="http://schemas.microsoft.com/office/powerpoint/2010/main" val="4134502627"/>
              </p:ext>
            </p:extLst>
          </p:nvPr>
        </p:nvGraphicFramePr>
        <p:xfrm>
          <a:off x="2284413" y="2289671"/>
          <a:ext cx="12726987" cy="971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01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F6A-EC62-F566-1DB0-4177340F4623}"/>
              </a:ext>
            </a:extLst>
          </p:cNvPr>
          <p:cNvSpPr>
            <a:spLocks noGrp="1"/>
          </p:cNvSpPr>
          <p:nvPr>
            <p:ph type="title"/>
            <p:custDataLst>
              <p:tags r:id="rId4"/>
            </p:custDataLst>
          </p:nvPr>
        </p:nvSpPr>
        <p:spPr/>
        <p:txBody>
          <a:bodyPr/>
          <a:lstStyle/>
          <a:p>
            <a:r>
              <a:rPr lang="nb-NO" dirty="0" err="1"/>
              <a:t>Coverage</a:t>
            </a:r>
            <a:r>
              <a:rPr lang="nb-NO" dirty="0"/>
              <a:t> Elements </a:t>
            </a:r>
            <a:r>
              <a:rPr lang="nb-NO" dirty="0" err="1"/>
              <a:t>of</a:t>
            </a:r>
            <a:r>
              <a:rPr lang="nb-NO" dirty="0"/>
              <a:t> a </a:t>
            </a:r>
            <a:r>
              <a:rPr lang="nb-NO" dirty="0" err="1"/>
              <a:t>typical</a:t>
            </a:r>
            <a:r>
              <a:rPr lang="nb-NO" dirty="0"/>
              <a:t> D&amp;O Policy</a:t>
            </a:r>
            <a:endParaRPr lang="en-GB" dirty="0"/>
          </a:p>
        </p:txBody>
      </p:sp>
      <p:sp>
        <p:nvSpPr>
          <p:cNvPr id="3" name="Slide Number Placeholder 2">
            <a:extLst>
              <a:ext uri="{FF2B5EF4-FFF2-40B4-BE49-F238E27FC236}">
                <a16:creationId xmlns:a16="http://schemas.microsoft.com/office/drawing/2014/main" id="{FED43EA2-53AE-3D77-4FAB-BB551B794EEF}"/>
              </a:ext>
            </a:extLst>
          </p:cNvPr>
          <p:cNvSpPr>
            <a:spLocks noGrp="1"/>
          </p:cNvSpPr>
          <p:nvPr>
            <p:ph type="sldNum" sz="quarter" idx="14"/>
            <p:custDataLst>
              <p:tags r:id="rId5"/>
            </p:custDataLst>
          </p:nvPr>
        </p:nvSpPr>
        <p:spPr/>
        <p:txBody>
          <a:bodyPr/>
          <a:lstStyle/>
          <a:p>
            <a:fld id="{B71C3307-2C62-468E-B5DC-89448F1C8451}" type="slidenum">
              <a:rPr lang="en-GB" smtClean="0"/>
              <a:pPr/>
              <a:t>8</a:t>
            </a:fld>
            <a:endParaRPr lang="en-GB"/>
          </a:p>
        </p:txBody>
      </p:sp>
      <p:graphicFrame>
        <p:nvGraphicFramePr>
          <p:cNvPr id="18" name="Table">
            <a:extLst>
              <a:ext uri="{FF2B5EF4-FFF2-40B4-BE49-F238E27FC236}">
                <a16:creationId xmlns:a16="http://schemas.microsoft.com/office/drawing/2014/main" id="{4CB893DE-960F-54B7-4EA5-C7D4027EFE3F}"/>
              </a:ext>
            </a:extLst>
          </p:cNvPr>
          <p:cNvGraphicFramePr>
            <a:graphicFrameLocks noGrp="1"/>
          </p:cNvGraphicFramePr>
          <p:nvPr>
            <p:ph sz="quarter" idx="15"/>
            <p:extLst>
              <p:ext uri="{D42A27DB-BD31-4B8C-83A1-F6EECF244321}">
                <p14:modId xmlns:p14="http://schemas.microsoft.com/office/powerpoint/2010/main" val="2390609883"/>
              </p:ext>
            </p:extLst>
          </p:nvPr>
        </p:nvGraphicFramePr>
        <p:xfrm>
          <a:off x="2246313" y="3124261"/>
          <a:ext cx="4762190" cy="7691746"/>
        </p:xfrm>
        <a:graphic>
          <a:graphicData uri="http://schemas.openxmlformats.org/drawingml/2006/table">
            <a:tbl>
              <a:tblPr bandRow="1">
                <a:tableStyleId>{7E9639D4-E3E2-4D34-9284-5A2195B3D0D7}</a:tableStyleId>
              </a:tblPr>
              <a:tblGrid>
                <a:gridCol w="4762190">
                  <a:extLst>
                    <a:ext uri="{9D8B030D-6E8A-4147-A177-3AD203B41FA5}">
                      <a16:colId xmlns:a16="http://schemas.microsoft.com/office/drawing/2014/main" val="734598402"/>
                    </a:ext>
                  </a:extLst>
                </a:gridCol>
              </a:tblGrid>
              <a:tr h="747036">
                <a:tc>
                  <a:txBody>
                    <a:bodyPr/>
                    <a:lstStyle/>
                    <a:p>
                      <a:pPr lvl="0" algn="ctr">
                        <a:lnSpc>
                          <a:spcPct val="110000"/>
                        </a:lnSpc>
                        <a:spcBef>
                          <a:spcPts val="600"/>
                        </a:spcBef>
                        <a:spcAft>
                          <a:spcPts val="600"/>
                        </a:spcAft>
                        <a:buFontTx/>
                        <a:buNone/>
                        <a:defRPr/>
                      </a:pPr>
                      <a:r>
                        <a:rPr lang="en-US" sz="3600" b="1" i="0" dirty="0">
                          <a:solidFill>
                            <a:schemeClr val="lt1">
                              <a:lumMod val="100000"/>
                            </a:schemeClr>
                          </a:solidFill>
                          <a:latin typeface="+mj-lt"/>
                        </a:rPr>
                        <a:t>Side A</a:t>
                      </a:r>
                    </a:p>
                  </a:txBody>
                  <a:tcPr marL="143991" marR="143991" marT="143991" marB="143991" anchor="ctr">
                    <a:lnL w="6350" cap="flat" cmpd="sng" algn="ctr">
                      <a:noFill/>
                      <a:prstDash val="solid"/>
                      <a:miter lim="800000"/>
                    </a:lnL>
                    <a:lnR w="6350" cap="flat" cmpd="sng" algn="ctr">
                      <a:noFill/>
                      <a:prstDash val="solid"/>
                      <a:miter lim="800000"/>
                    </a:lnR>
                    <a:lnT w="285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dk1">
                        <a:lumMod val="100000"/>
                      </a:schemeClr>
                    </a:solidFill>
                  </a:tcPr>
                </a:tc>
                <a:extLst>
                  <a:ext uri="{0D108BD9-81ED-4DB2-BD59-A6C34878D82A}">
                    <a16:rowId xmlns:a16="http://schemas.microsoft.com/office/drawing/2014/main" val="2248817130"/>
                  </a:ext>
                </a:extLst>
              </a:tr>
              <a:tr h="4028576">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cs typeface="Arial" panose="020B0604020202020204" pitchFamily="34" charset="0"/>
                        </a:rPr>
                        <a:t>Pays on behalf of the insured person, non-indemnifiable claims</a:t>
                      </a:r>
                    </a:p>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cs typeface="Arial" panose="020B0604020202020204" pitchFamily="34" charset="0"/>
                        </a:rPr>
                        <a:t>- No retention</a:t>
                      </a:r>
                    </a:p>
                    <a:p>
                      <a:pPr marL="0" marR="0" lvl="0" indent="0" algn="l" defTabSz="1007943"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mn-lt"/>
                        <a:cs typeface="Arial" panose="020B0604020202020204" pitchFamily="34" charset="0"/>
                      </a:endParaRP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1730810294"/>
                  </a:ext>
                </a:extLst>
              </a:tr>
              <a:tr h="2291877">
                <a:tc>
                  <a:txBody>
                    <a:bodyPr/>
                    <a:lstStyle/>
                    <a:p>
                      <a:pPr marL="0" lvl="0" indent="0" defTabSz="444500" fontAlgn="auto">
                        <a:spcAft>
                          <a:spcPts val="600"/>
                        </a:spcAft>
                        <a:buClr>
                          <a:schemeClr val="accent5"/>
                        </a:buClr>
                        <a:buFont typeface="Arial" panose="020B0604020202020204" pitchFamily="34" charset="0"/>
                        <a:buNone/>
                        <a:defRPr/>
                      </a:pPr>
                      <a:endParaRPr lang="en-GB" sz="2000" b="0" dirty="0">
                        <a:solidFill>
                          <a:schemeClr val="tx1"/>
                        </a:solidFill>
                        <a:latin typeface="+mn-lt"/>
                        <a:cs typeface="Arial" panose="020B0604020202020204" pitchFamily="34" charset="0"/>
                      </a:endParaRP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3317111675"/>
                  </a:ext>
                </a:extLst>
              </a:tr>
            </a:tbl>
          </a:graphicData>
        </a:graphic>
      </p:graphicFrame>
      <p:graphicFrame>
        <p:nvGraphicFramePr>
          <p:cNvPr id="20" name="Table">
            <a:extLst>
              <a:ext uri="{FF2B5EF4-FFF2-40B4-BE49-F238E27FC236}">
                <a16:creationId xmlns:a16="http://schemas.microsoft.com/office/drawing/2014/main" id="{0482B0BD-B6AE-DF92-3F34-CAEBD7F94FFE}"/>
              </a:ext>
            </a:extLst>
          </p:cNvPr>
          <p:cNvGraphicFramePr>
            <a:graphicFrameLocks noGrp="1"/>
          </p:cNvGraphicFramePr>
          <p:nvPr>
            <p:ph sz="quarter" idx="17"/>
            <p:custDataLst>
              <p:tags r:id="rId6"/>
            </p:custDataLst>
            <p:extLst>
              <p:ext uri="{D42A27DB-BD31-4B8C-83A1-F6EECF244321}">
                <p14:modId xmlns:p14="http://schemas.microsoft.com/office/powerpoint/2010/main" val="1642874277"/>
              </p:ext>
            </p:extLst>
          </p:nvPr>
        </p:nvGraphicFramePr>
        <p:xfrm>
          <a:off x="8678067" y="3180348"/>
          <a:ext cx="4762190" cy="7720707"/>
        </p:xfrm>
        <a:graphic>
          <a:graphicData uri="http://schemas.openxmlformats.org/drawingml/2006/table">
            <a:tbl>
              <a:tblPr bandRow="1">
                <a:tableStyleId>{7E9639D4-E3E2-4D34-9284-5A2195B3D0D7}</a:tableStyleId>
              </a:tblPr>
              <a:tblGrid>
                <a:gridCol w="4762190">
                  <a:extLst>
                    <a:ext uri="{9D8B030D-6E8A-4147-A177-3AD203B41FA5}">
                      <a16:colId xmlns:a16="http://schemas.microsoft.com/office/drawing/2014/main" val="734598402"/>
                    </a:ext>
                  </a:extLst>
                </a:gridCol>
              </a:tblGrid>
              <a:tr h="868024">
                <a:tc>
                  <a:txBody>
                    <a:bodyPr/>
                    <a:lstStyle/>
                    <a:p>
                      <a:pPr lvl="0" algn="ctr">
                        <a:lnSpc>
                          <a:spcPct val="110000"/>
                        </a:lnSpc>
                        <a:spcBef>
                          <a:spcPts val="600"/>
                        </a:spcBef>
                        <a:spcAft>
                          <a:spcPts val="600"/>
                        </a:spcAft>
                        <a:buFontTx/>
                        <a:buNone/>
                        <a:defRPr/>
                      </a:pPr>
                      <a:r>
                        <a:rPr lang="en-US" sz="3600" b="1" i="0" kern="1200" dirty="0">
                          <a:solidFill>
                            <a:schemeClr val="lt1">
                              <a:lumMod val="100000"/>
                            </a:schemeClr>
                          </a:solidFill>
                          <a:latin typeface="+mn-lt"/>
                          <a:ea typeface="+mn-ea"/>
                          <a:cs typeface="+mn-cs"/>
                        </a:rPr>
                        <a:t>Side B</a:t>
                      </a:r>
                      <a:endParaRPr lang="en-US" sz="3600" b="1" i="0" dirty="0">
                        <a:solidFill>
                          <a:schemeClr val="lt1">
                            <a:lumMod val="100000"/>
                          </a:schemeClr>
                        </a:solidFill>
                        <a:latin typeface="+mj-lt"/>
                      </a:endParaRPr>
                    </a:p>
                  </a:txBody>
                  <a:tcPr marL="143991" marR="143991" marT="143991" marB="143991" anchor="ctr">
                    <a:lnL w="6350" cap="flat" cmpd="sng" algn="ctr">
                      <a:noFill/>
                      <a:prstDash val="solid"/>
                      <a:miter lim="800000"/>
                    </a:lnL>
                    <a:lnR w="6350" cap="flat" cmpd="sng" algn="ctr">
                      <a:noFill/>
                      <a:prstDash val="solid"/>
                      <a:miter lim="800000"/>
                    </a:lnR>
                    <a:lnT w="285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dk1">
                        <a:lumMod val="100000"/>
                      </a:schemeClr>
                    </a:solidFill>
                  </a:tcPr>
                </a:tc>
                <a:extLst>
                  <a:ext uri="{0D108BD9-81ED-4DB2-BD59-A6C34878D82A}">
                    <a16:rowId xmlns:a16="http://schemas.microsoft.com/office/drawing/2014/main" val="2248817130"/>
                  </a:ext>
                </a:extLst>
              </a:tr>
              <a:tr h="480632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l"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cs typeface="Arial" panose="020B0604020202020204" pitchFamily="34" charset="0"/>
                        </a:rPr>
                        <a:t>Covers the company’s indemnification obligation (balance sheet protection)</a:t>
                      </a:r>
                    </a:p>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mn-lt"/>
                          <a:cs typeface="Arial" panose="020B0604020202020204" pitchFamily="34" charset="0"/>
                        </a:rPr>
                        <a:t>- Retention</a:t>
                      </a:r>
                      <a:endParaRPr lang="en-GB" sz="3200" b="0" dirty="0">
                        <a:solidFill>
                          <a:schemeClr val="tx1"/>
                        </a:solidFill>
                        <a:latin typeface="+mn-lt"/>
                        <a:cs typeface="Arial" panose="020B0604020202020204" pitchFamily="34" charset="0"/>
                      </a:endParaRP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3955855835"/>
                  </a:ext>
                </a:extLst>
              </a:tr>
              <a:tr h="2046360">
                <a:tc>
                  <a:txBody>
                    <a:bodyPr/>
                    <a:lstStyle/>
                    <a:p>
                      <a:pPr marL="171450" lvl="0" indent="-171450" defTabSz="444500" fontAlgn="auto">
                        <a:spcAft>
                          <a:spcPts val="600"/>
                        </a:spcAft>
                        <a:buClr>
                          <a:schemeClr val="accent5"/>
                        </a:buClr>
                        <a:buFont typeface="Arial" panose="020B0604020202020204" pitchFamily="34" charset="0"/>
                        <a:buChar char="•"/>
                        <a:defRPr/>
                      </a:pPr>
                      <a:endParaRPr lang="en-GB" sz="2000" b="0" dirty="0">
                        <a:solidFill>
                          <a:schemeClr val="tx1"/>
                        </a:solidFill>
                        <a:latin typeface="+mn-lt"/>
                        <a:cs typeface="Arial" panose="020B0604020202020204" pitchFamily="34" charset="0"/>
                      </a:endParaRP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3317111675"/>
                  </a:ext>
                </a:extLst>
              </a:tr>
            </a:tbl>
          </a:graphicData>
        </a:graphic>
      </p:graphicFrame>
      <p:graphicFrame>
        <p:nvGraphicFramePr>
          <p:cNvPr id="22" name="Table">
            <a:extLst>
              <a:ext uri="{FF2B5EF4-FFF2-40B4-BE49-F238E27FC236}">
                <a16:creationId xmlns:a16="http://schemas.microsoft.com/office/drawing/2014/main" id="{A5FC648A-E486-48F4-5C5F-6E76328D1EEB}"/>
              </a:ext>
            </a:extLst>
          </p:cNvPr>
          <p:cNvGraphicFramePr>
            <a:graphicFrameLocks noGrp="1"/>
          </p:cNvGraphicFramePr>
          <p:nvPr>
            <p:ph sz="quarter" idx="18"/>
            <p:custDataLst>
              <p:tags r:id="rId7"/>
            </p:custDataLst>
            <p:extLst>
              <p:ext uri="{D42A27DB-BD31-4B8C-83A1-F6EECF244321}">
                <p14:modId xmlns:p14="http://schemas.microsoft.com/office/powerpoint/2010/main" val="15333777"/>
              </p:ext>
            </p:extLst>
          </p:nvPr>
        </p:nvGraphicFramePr>
        <p:xfrm>
          <a:off x="15109821" y="3124443"/>
          <a:ext cx="4762190" cy="7678518"/>
        </p:xfrm>
        <a:graphic>
          <a:graphicData uri="http://schemas.openxmlformats.org/drawingml/2006/table">
            <a:tbl>
              <a:tblPr bandRow="1">
                <a:tableStyleId>{7E9639D4-E3E2-4D34-9284-5A2195B3D0D7}</a:tableStyleId>
              </a:tblPr>
              <a:tblGrid>
                <a:gridCol w="4762190">
                  <a:extLst>
                    <a:ext uri="{9D8B030D-6E8A-4147-A177-3AD203B41FA5}">
                      <a16:colId xmlns:a16="http://schemas.microsoft.com/office/drawing/2014/main" val="734598402"/>
                    </a:ext>
                  </a:extLst>
                </a:gridCol>
              </a:tblGrid>
              <a:tr h="649433">
                <a:tc>
                  <a:txBody>
                    <a:bodyPr/>
                    <a:lstStyle/>
                    <a:p>
                      <a:pPr lvl="0" algn="ctr">
                        <a:lnSpc>
                          <a:spcPct val="110000"/>
                        </a:lnSpc>
                        <a:spcBef>
                          <a:spcPts val="600"/>
                        </a:spcBef>
                        <a:spcAft>
                          <a:spcPts val="600"/>
                        </a:spcAft>
                        <a:buFontTx/>
                        <a:buNone/>
                        <a:defRPr/>
                      </a:pPr>
                      <a:r>
                        <a:rPr lang="en-US" sz="3600" b="1" i="0" kern="1200" dirty="0">
                          <a:solidFill>
                            <a:schemeClr val="lt1">
                              <a:lumMod val="100000"/>
                            </a:schemeClr>
                          </a:solidFill>
                          <a:latin typeface="+mn-lt"/>
                          <a:ea typeface="+mn-ea"/>
                          <a:cs typeface="+mn-cs"/>
                        </a:rPr>
                        <a:t>Side C</a:t>
                      </a:r>
                      <a:endParaRPr lang="en-US" sz="3600" b="1" i="0" dirty="0">
                        <a:solidFill>
                          <a:schemeClr val="lt1">
                            <a:lumMod val="100000"/>
                          </a:schemeClr>
                        </a:solidFill>
                        <a:latin typeface="+mj-lt"/>
                      </a:endParaRPr>
                    </a:p>
                  </a:txBody>
                  <a:tcPr marL="143991" marR="143991" marT="143991" marB="143991" anchor="ctr">
                    <a:lnL w="6350" cap="flat" cmpd="sng" algn="ctr">
                      <a:noFill/>
                      <a:prstDash val="solid"/>
                      <a:miter lim="800000"/>
                    </a:lnL>
                    <a:lnR w="6350" cap="flat" cmpd="sng" algn="ctr">
                      <a:noFill/>
                      <a:prstDash val="solid"/>
                      <a:miter lim="800000"/>
                    </a:lnR>
                    <a:lnT w="285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dk1">
                        <a:lumMod val="100000"/>
                      </a:schemeClr>
                    </a:solidFill>
                  </a:tcPr>
                </a:tc>
                <a:extLst>
                  <a:ext uri="{0D108BD9-81ED-4DB2-BD59-A6C34878D82A}">
                    <a16:rowId xmlns:a16="http://schemas.microsoft.com/office/drawing/2014/main" val="2248817130"/>
                  </a:ext>
                </a:extLst>
              </a:tr>
              <a:tr h="3221015">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3200" b="0" dirty="0">
                          <a:solidFill>
                            <a:schemeClr val="tx1"/>
                          </a:solidFill>
                          <a:latin typeface="+mn-lt"/>
                          <a:cs typeface="Arial" panose="020B0604020202020204" pitchFamily="34" charset="0"/>
                        </a:rPr>
                        <a:t>Covers the Company as an Insured for Securities Claims</a:t>
                      </a:r>
                    </a:p>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3200" b="0" dirty="0">
                        <a:solidFill>
                          <a:schemeClr val="tx1"/>
                        </a:solidFill>
                        <a:latin typeface="+mn-lt"/>
                        <a:cs typeface="Arial" panose="020B0604020202020204" pitchFamily="34" charset="0"/>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3200" b="0" dirty="0">
                          <a:solidFill>
                            <a:schemeClr val="tx1"/>
                          </a:solidFill>
                          <a:latin typeface="+mn-lt"/>
                          <a:cs typeface="Arial" panose="020B0604020202020204" pitchFamily="34" charset="0"/>
                        </a:rPr>
                        <a:t>- Retention</a:t>
                      </a: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2589463315"/>
                  </a:ext>
                </a:extLst>
              </a:tr>
              <a:tr h="2644409">
                <a:tc>
                  <a:txBody>
                    <a:bodyPr/>
                    <a:lstStyle/>
                    <a:p>
                      <a:pPr marL="0" lvl="0" indent="0" defTabSz="444500" fontAlgn="auto">
                        <a:spcAft>
                          <a:spcPts val="600"/>
                        </a:spcAft>
                        <a:buClr>
                          <a:schemeClr val="accent5"/>
                        </a:buClr>
                        <a:buFont typeface="Arial" panose="020B0604020202020204" pitchFamily="34" charset="0"/>
                        <a:buNone/>
                        <a:defRPr/>
                      </a:pPr>
                      <a:endParaRPr lang="en-GB" sz="2000" b="0" dirty="0">
                        <a:solidFill>
                          <a:schemeClr val="tx1"/>
                        </a:solidFill>
                        <a:latin typeface="+mn-lt"/>
                        <a:cs typeface="Arial" panose="020B0604020202020204" pitchFamily="34" charset="0"/>
                      </a:endParaRPr>
                    </a:p>
                  </a:txBody>
                  <a:tcPr marL="143991" marR="143991" marT="143991" marB="143991">
                    <a:lnL w="6350" cap="flat" cmpd="sng" algn="ctr">
                      <a:noFill/>
                      <a:prstDash val="solid"/>
                      <a:miter lim="800000"/>
                    </a:lnL>
                    <a:lnR w="6350" cap="flat" cmpd="sng" algn="ctr">
                      <a:noFill/>
                      <a:prstDash val="solid"/>
                      <a:miter lim="800000"/>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6F7"/>
                    </a:solidFill>
                  </a:tcPr>
                </a:tc>
                <a:extLst>
                  <a:ext uri="{0D108BD9-81ED-4DB2-BD59-A6C34878D82A}">
                    <a16:rowId xmlns:a16="http://schemas.microsoft.com/office/drawing/2014/main" val="3317111675"/>
                  </a:ext>
                </a:extLst>
              </a:tr>
            </a:tbl>
          </a:graphicData>
        </a:graphic>
      </p:graphicFrame>
    </p:spTree>
    <p:custDataLst>
      <p:custData r:id="rId1"/>
      <p:custData r:id="rId2"/>
      <p:tags r:id="rId3"/>
    </p:custDataLst>
    <p:extLst>
      <p:ext uri="{BB962C8B-B14F-4D97-AF65-F5344CB8AC3E}">
        <p14:creationId xmlns:p14="http://schemas.microsoft.com/office/powerpoint/2010/main" val="305946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5C35DDF-4FDC-6A2A-D540-0C7AEDCC0F19}"/>
              </a:ext>
            </a:extLst>
          </p:cNvPr>
          <p:cNvSpPr>
            <a:spLocks noGrp="1"/>
          </p:cNvSpPr>
          <p:nvPr>
            <p:ph type="body" idx="1"/>
          </p:nvPr>
        </p:nvSpPr>
        <p:spPr/>
        <p:txBody>
          <a:bodyPr/>
          <a:lstStyle/>
          <a:p>
            <a:r>
              <a:rPr lang="nb-NO" dirty="0" err="1"/>
              <a:t>Covered</a:t>
            </a:r>
            <a:endParaRPr lang="nb-NO" dirty="0"/>
          </a:p>
        </p:txBody>
      </p:sp>
      <p:sp>
        <p:nvSpPr>
          <p:cNvPr id="2" name="Slide Number Placeholder 1">
            <a:extLst>
              <a:ext uri="{FF2B5EF4-FFF2-40B4-BE49-F238E27FC236}">
                <a16:creationId xmlns:a16="http://schemas.microsoft.com/office/drawing/2014/main" id="{46AD0B0C-90AA-3DC3-11FE-B9D7DBDD838E}"/>
              </a:ext>
            </a:extLst>
          </p:cNvPr>
          <p:cNvSpPr>
            <a:spLocks noGrp="1"/>
          </p:cNvSpPr>
          <p:nvPr>
            <p:ph type="sldNum" sz="quarter" idx="12"/>
          </p:nvPr>
        </p:nvSpPr>
        <p:spPr/>
        <p:txBody>
          <a:bodyPr/>
          <a:lstStyle/>
          <a:p>
            <a:fld id="{91D568E7-61F5-D04E-995D-81EF41C01A2A}" type="slidenum">
              <a:rPr lang="en-GB" smtClean="0"/>
              <a:t>9</a:t>
            </a:fld>
            <a:endParaRPr lang="en-GB" dirty="0"/>
          </a:p>
        </p:txBody>
      </p:sp>
      <p:sp>
        <p:nvSpPr>
          <p:cNvPr id="3" name="Footer Placeholder 2">
            <a:extLst>
              <a:ext uri="{FF2B5EF4-FFF2-40B4-BE49-F238E27FC236}">
                <a16:creationId xmlns:a16="http://schemas.microsoft.com/office/drawing/2014/main" id="{7BB3361F-17A5-0339-C02C-AB2DD84E768E}"/>
              </a:ext>
            </a:extLst>
          </p:cNvPr>
          <p:cNvSpPr>
            <a:spLocks noGrp="1"/>
          </p:cNvSpPr>
          <p:nvPr>
            <p:ph type="ftr" sz="quarter" idx="13"/>
          </p:nvPr>
        </p:nvSpPr>
        <p:spPr/>
        <p:txBody>
          <a:bodyPr/>
          <a:lstStyle/>
          <a:p>
            <a:r>
              <a:rPr lang="en-GB"/>
              <a:t>Legal Copy Helvetica Regular 8/9.6 Black</a:t>
            </a:r>
            <a:endParaRPr lang="en-GB" dirty="0"/>
          </a:p>
        </p:txBody>
      </p:sp>
      <p:sp>
        <p:nvSpPr>
          <p:cNvPr id="9" name="Title 8">
            <a:extLst>
              <a:ext uri="{FF2B5EF4-FFF2-40B4-BE49-F238E27FC236}">
                <a16:creationId xmlns:a16="http://schemas.microsoft.com/office/drawing/2014/main" id="{611C4398-49E7-72CA-BBFD-C65743C2995C}"/>
              </a:ext>
            </a:extLst>
          </p:cNvPr>
          <p:cNvSpPr>
            <a:spLocks noGrp="1"/>
          </p:cNvSpPr>
          <p:nvPr>
            <p:ph type="title"/>
          </p:nvPr>
        </p:nvSpPr>
        <p:spPr>
          <a:xfrm>
            <a:off x="1504950" y="974993"/>
            <a:ext cx="21372512" cy="800219"/>
          </a:xfrm>
        </p:spPr>
        <p:txBody>
          <a:bodyPr/>
          <a:lstStyle/>
          <a:p>
            <a:r>
              <a:rPr lang="nb-NO" dirty="0" err="1"/>
              <a:t>Core</a:t>
            </a:r>
            <a:r>
              <a:rPr lang="nb-NO" dirty="0"/>
              <a:t> </a:t>
            </a:r>
            <a:r>
              <a:rPr lang="nb-NO" dirty="0" err="1"/>
              <a:t>Coverage</a:t>
            </a:r>
            <a:r>
              <a:rPr lang="nb-NO" dirty="0"/>
              <a:t> Elements</a:t>
            </a:r>
          </a:p>
        </p:txBody>
      </p:sp>
      <p:sp>
        <p:nvSpPr>
          <p:cNvPr id="11" name="Text Placeholder 10">
            <a:extLst>
              <a:ext uri="{FF2B5EF4-FFF2-40B4-BE49-F238E27FC236}">
                <a16:creationId xmlns:a16="http://schemas.microsoft.com/office/drawing/2014/main" id="{14D384E7-8199-94D0-CD54-6B3D9E8A0C9A}"/>
              </a:ext>
            </a:extLst>
          </p:cNvPr>
          <p:cNvSpPr>
            <a:spLocks noGrp="1"/>
          </p:cNvSpPr>
          <p:nvPr>
            <p:ph type="body" idx="14"/>
          </p:nvPr>
        </p:nvSpPr>
        <p:spPr/>
        <p:txBody>
          <a:bodyPr/>
          <a:lstStyle/>
          <a:p>
            <a:r>
              <a:rPr lang="nb-NO" dirty="0"/>
              <a:t>Not </a:t>
            </a:r>
            <a:r>
              <a:rPr lang="nb-NO" dirty="0" err="1"/>
              <a:t>covered</a:t>
            </a:r>
            <a:endParaRPr lang="nb-NO" dirty="0"/>
          </a:p>
        </p:txBody>
      </p:sp>
      <p:sp>
        <p:nvSpPr>
          <p:cNvPr id="12" name="Text Placeholder 11">
            <a:extLst>
              <a:ext uri="{FF2B5EF4-FFF2-40B4-BE49-F238E27FC236}">
                <a16:creationId xmlns:a16="http://schemas.microsoft.com/office/drawing/2014/main" id="{9E4283D7-BED9-5971-0889-4760C5F2FEE7}"/>
              </a:ext>
            </a:extLst>
          </p:cNvPr>
          <p:cNvSpPr>
            <a:spLocks noGrp="1"/>
          </p:cNvSpPr>
          <p:nvPr>
            <p:ph type="body" idx="15"/>
          </p:nvPr>
        </p:nvSpPr>
        <p:spPr>
          <a:xfrm>
            <a:off x="2246313" y="5715194"/>
            <a:ext cx="8975869" cy="6376858"/>
          </a:xfrm>
        </p:spPr>
        <p:txBody>
          <a:bodyPr/>
          <a:lstStyle/>
          <a:p>
            <a:pPr marL="571500" indent="-571500">
              <a:buFont typeface="Arial" panose="020B0604020202020204" pitchFamily="34" charset="0"/>
              <a:buChar char="•"/>
            </a:pPr>
            <a:r>
              <a:rPr lang="nb-NO" dirty="0"/>
              <a:t>The </a:t>
            </a:r>
            <a:r>
              <a:rPr lang="nb-NO" b="1" dirty="0" err="1"/>
              <a:t>financial</a:t>
            </a:r>
            <a:r>
              <a:rPr lang="nb-NO" b="1" dirty="0"/>
              <a:t> losses </a:t>
            </a:r>
            <a:r>
              <a:rPr lang="nb-NO" dirty="0" err="1"/>
              <a:t>inflicted</a:t>
            </a:r>
            <a:r>
              <a:rPr lang="nb-NO" dirty="0"/>
              <a:t> by </a:t>
            </a:r>
            <a:r>
              <a:rPr lang="nb-NO" dirty="0" err="1"/>
              <a:t>the</a:t>
            </a:r>
            <a:r>
              <a:rPr lang="nb-NO" dirty="0"/>
              <a:t> </a:t>
            </a:r>
            <a:r>
              <a:rPr lang="nb-NO" dirty="0" err="1"/>
              <a:t>insured</a:t>
            </a:r>
            <a:endParaRPr lang="nb-NO" dirty="0"/>
          </a:p>
          <a:p>
            <a:pPr marL="571500" indent="-571500">
              <a:buFont typeface="Arial" panose="020B0604020202020204" pitchFamily="34" charset="0"/>
              <a:buChar char="•"/>
            </a:pPr>
            <a:r>
              <a:rPr lang="nb-NO" dirty="0"/>
              <a:t>The </a:t>
            </a:r>
            <a:r>
              <a:rPr lang="nb-NO" dirty="0" err="1"/>
              <a:t>insured’s</a:t>
            </a:r>
            <a:r>
              <a:rPr lang="nb-NO" dirty="0"/>
              <a:t> </a:t>
            </a:r>
            <a:r>
              <a:rPr lang="nb-NO" b="1" dirty="0" err="1"/>
              <a:t>defence</a:t>
            </a:r>
            <a:r>
              <a:rPr lang="nb-NO" b="1" dirty="0"/>
              <a:t> </a:t>
            </a:r>
            <a:r>
              <a:rPr lang="nb-NO" b="1" dirty="0" err="1"/>
              <a:t>costs</a:t>
            </a:r>
            <a:r>
              <a:rPr lang="nb-NO" b="1" dirty="0"/>
              <a:t> </a:t>
            </a:r>
            <a:r>
              <a:rPr lang="nb-NO" dirty="0"/>
              <a:t>(legal </a:t>
            </a:r>
            <a:r>
              <a:rPr lang="nb-NO" dirty="0" err="1"/>
              <a:t>fees</a:t>
            </a:r>
            <a:r>
              <a:rPr lang="nb-NO" dirty="0"/>
              <a:t>, </a:t>
            </a:r>
            <a:r>
              <a:rPr lang="nb-NO" dirty="0" err="1"/>
              <a:t>advisory</a:t>
            </a:r>
            <a:r>
              <a:rPr lang="nb-NO" dirty="0"/>
              <a:t> </a:t>
            </a:r>
            <a:r>
              <a:rPr lang="nb-NO" dirty="0" err="1"/>
              <a:t>fees</a:t>
            </a:r>
            <a:r>
              <a:rPr lang="nb-NO" dirty="0"/>
              <a:t>)</a:t>
            </a:r>
          </a:p>
          <a:p>
            <a:pPr marL="571500" indent="-571500">
              <a:buFont typeface="Arial" panose="020B0604020202020204" pitchFamily="34" charset="0"/>
              <a:buChar char="•"/>
            </a:pPr>
            <a:r>
              <a:rPr lang="nb-NO" dirty="0" err="1"/>
              <a:t>Certain</a:t>
            </a:r>
            <a:r>
              <a:rPr lang="nb-NO" dirty="0"/>
              <a:t> </a:t>
            </a:r>
            <a:r>
              <a:rPr lang="nb-NO" dirty="0" err="1"/>
              <a:t>specified</a:t>
            </a:r>
            <a:r>
              <a:rPr lang="nb-NO" dirty="0"/>
              <a:t> </a:t>
            </a:r>
            <a:r>
              <a:rPr lang="nb-NO" b="1" dirty="0" err="1"/>
              <a:t>costs</a:t>
            </a:r>
            <a:endParaRPr lang="nb-NO" b="1" dirty="0"/>
          </a:p>
        </p:txBody>
      </p:sp>
      <p:sp>
        <p:nvSpPr>
          <p:cNvPr id="13" name="Text Placeholder 12">
            <a:extLst>
              <a:ext uri="{FF2B5EF4-FFF2-40B4-BE49-F238E27FC236}">
                <a16:creationId xmlns:a16="http://schemas.microsoft.com/office/drawing/2014/main" id="{B4886FD9-9026-EA42-2933-522129635E7E}"/>
              </a:ext>
            </a:extLst>
          </p:cNvPr>
          <p:cNvSpPr>
            <a:spLocks noGrp="1"/>
          </p:cNvSpPr>
          <p:nvPr>
            <p:ph type="body" idx="16"/>
          </p:nvPr>
        </p:nvSpPr>
        <p:spPr>
          <a:xfrm>
            <a:off x="12191206" y="4957947"/>
            <a:ext cx="9909207" cy="3251273"/>
          </a:xfrm>
        </p:spPr>
        <p:txBody>
          <a:bodyPr/>
          <a:lstStyle/>
          <a:p>
            <a:endParaRPr lang="nb-NO" dirty="0"/>
          </a:p>
          <a:p>
            <a:pPr marL="571500" indent="-571500">
              <a:buFont typeface="Arial" panose="020B0604020202020204" pitchFamily="34" charset="0"/>
              <a:buChar char="•"/>
            </a:pPr>
            <a:r>
              <a:rPr lang="nb-NO" b="1" dirty="0" err="1"/>
              <a:t>Wilfully</a:t>
            </a:r>
            <a:r>
              <a:rPr lang="nb-NO" dirty="0"/>
              <a:t> </a:t>
            </a:r>
            <a:r>
              <a:rPr lang="nb-NO" dirty="0" err="1"/>
              <a:t>inflicted</a:t>
            </a:r>
            <a:r>
              <a:rPr lang="nb-NO" dirty="0"/>
              <a:t> losses</a:t>
            </a:r>
          </a:p>
          <a:p>
            <a:pPr marL="571500" indent="-571500">
              <a:buFont typeface="Arial" panose="020B0604020202020204" pitchFamily="34" charset="0"/>
              <a:buChar char="•"/>
            </a:pPr>
            <a:r>
              <a:rPr lang="nb-NO" b="1" dirty="0" err="1"/>
              <a:t>Unlawful</a:t>
            </a:r>
            <a:r>
              <a:rPr lang="nb-NO" b="1" dirty="0"/>
              <a:t> </a:t>
            </a:r>
            <a:r>
              <a:rPr lang="nb-NO" dirty="0" err="1"/>
              <a:t>enrichments</a:t>
            </a:r>
            <a:r>
              <a:rPr lang="nb-NO" dirty="0"/>
              <a:t> and </a:t>
            </a:r>
            <a:r>
              <a:rPr lang="nb-NO" dirty="0" err="1"/>
              <a:t>conduct</a:t>
            </a:r>
            <a:endParaRPr lang="nb-NO" dirty="0"/>
          </a:p>
          <a:p>
            <a:pPr marL="571500" indent="-571500">
              <a:buFont typeface="Arial" panose="020B0604020202020204" pitchFamily="34" charset="0"/>
              <a:buChar char="•"/>
            </a:pPr>
            <a:r>
              <a:rPr lang="nb-NO" b="1" dirty="0" err="1"/>
              <a:t>Uninsurable</a:t>
            </a:r>
            <a:r>
              <a:rPr lang="nb-NO" b="1" dirty="0"/>
              <a:t> </a:t>
            </a:r>
            <a:r>
              <a:rPr lang="nb-NO" dirty="0"/>
              <a:t>fines and </a:t>
            </a:r>
            <a:r>
              <a:rPr lang="nb-NO" dirty="0" err="1"/>
              <a:t>penalties</a:t>
            </a:r>
            <a:endParaRPr lang="nb-NO" dirty="0"/>
          </a:p>
          <a:p>
            <a:endParaRPr lang="nb-NO" dirty="0"/>
          </a:p>
        </p:txBody>
      </p:sp>
    </p:spTree>
    <p:extLst>
      <p:ext uri="{BB962C8B-B14F-4D97-AF65-F5344CB8AC3E}">
        <p14:creationId xmlns:p14="http://schemas.microsoft.com/office/powerpoint/2010/main" val="179113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S_PLACEHOLDERID" val="PlaceholderID43970.8220138889091096"/>
</p:tagLst>
</file>

<file path=ppt/tags/tag10.xml><?xml version="1.0" encoding="utf-8"?>
<p:tagLst xmlns:a="http://schemas.openxmlformats.org/drawingml/2006/main" xmlns:r="http://schemas.openxmlformats.org/officeDocument/2006/relationships" xmlns:p="http://schemas.openxmlformats.org/presentationml/2006/main">
  <p:tag name="MS_PLACEHOLDERID" val="PlaceholderID43970.8220138889091096"/>
</p:tagLst>
</file>

<file path=ppt/tags/tag11.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12.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3970.82201388890980003"/>
</p:tagLst>
</file>

<file path=ppt/tags/tag13.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3970.82201388890980004"/>
</p:tagLst>
</file>

<file path=ppt/tags/tag2.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3.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2"/>
</p:tagLst>
</file>

<file path=ppt/tags/tag4.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1.06 cm"/>
  <p:tag name="GUTTERROW" val="1.06 cm"/>
  <p:tag name="MS_PLACEHOLDERID" val="PlaceholderID44747.735474537020756"/>
  <p:tag name="CUSTGUTTERCOL" val="1.06 cm"/>
  <p:tag name="CUSTGUTTERROW" val="0.6 cm"/>
  <p:tag name="GUIDESAPPLIEDTO" val="1"/>
  <p:tag name="CUSTGUIDECOLS" val="4"/>
  <p:tag name="CUSTGUIDEROWS" val="2"/>
</p:tagLst>
</file>

<file path=ppt/tags/tag5.xml><?xml version="1.0" encoding="utf-8"?>
<p:tagLst xmlns:a="http://schemas.openxmlformats.org/drawingml/2006/main" xmlns:r="http://schemas.openxmlformats.org/officeDocument/2006/relationships" xmlns:p="http://schemas.openxmlformats.org/presentationml/2006/main">
  <p:tag name="MS_PLACEHOLDERID" val="PlaceholderID44747.735474537018601"/>
  <p:tag name="STYLEXMLFILE" val="Subtitle List"/>
</p:tagLst>
</file>

<file path=ppt/tags/tag6.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3"/>
</p:tagLst>
</file>

<file path=ppt/tags/tag7.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4"/>
</p:tagLst>
</file>

<file path=ppt/tags/tag8.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
</p:tagLst>
</file>

<file path=ppt/tags/tag9.xml><?xml version="1.0" encoding="utf-8"?>
<p:tagLst xmlns:a="http://schemas.openxmlformats.org/drawingml/2006/main" xmlns:r="http://schemas.openxmlformats.org/officeDocument/2006/relationships" xmlns:p="http://schemas.openxmlformats.org/presentationml/2006/main">
  <p:tag name="SLIDEAUTOMATIONTYPE" val="Standard"/>
  <p:tag name="SLIDETOCOUTLINELEVEL" val="2"/>
  <p:tag name="SLIDEUNIQUEID" val="Slide44777.6861805556058335"/>
  <p:tag name="SLIDETHEMEAPPLIED" val="Primary"/>
  <p:tag name="SLIDELAYOUTNAME" val="Four Content (Vertical)"/>
  <p:tag name="AUTOMATIONTAG" val="Four Content"/>
</p:tagLst>
</file>

<file path=ppt/theme/theme1.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000" dirty="0" err="1">
            <a:solidFill>
              <a:schemeClr val="tx2"/>
            </a:solidFill>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 Ppt 2021" id="{140F9D96-B069-E842-86E1-C4A975DAF667}" vid="{4981C25D-2C13-AB4D-A047-FB75E559A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71259D24A43C4DA565A7E02685981D" ma:contentTypeVersion="12" ma:contentTypeDescription="Create a new document." ma:contentTypeScope="" ma:versionID="9293e9d71a1160f307e613c084c7b4b2">
  <xsd:schema xmlns:xsd="http://www.w3.org/2001/XMLSchema" xmlns:xs="http://www.w3.org/2001/XMLSchema" xmlns:p="http://schemas.microsoft.com/office/2006/metadata/properties" xmlns:ns3="fa53cab7-bd3d-4ff0-abca-bdc5743d97e2" xmlns:ns4="7edc7473-f014-4739-9fe7-639a33ac42df" targetNamespace="http://schemas.microsoft.com/office/2006/metadata/properties" ma:root="true" ma:fieldsID="be4a3c7451408bd7aa32a268f1b33ffb" ns3:_="" ns4:_="">
    <xsd:import namespace="fa53cab7-bd3d-4ff0-abca-bdc5743d97e2"/>
    <xsd:import namespace="7edc7473-f014-4739-9fe7-639a33ac42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53cab7-bd3d-4ff0-abca-bdc5743d97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dc7473-f014-4739-9fe7-639a33ac42d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itus xmlns="http://schemas.titus.com/TitusProperties/">
  <TitusGUID xmlns="">44f79e86-7895-4fac-ae5a-184ede300eae</TitusGUID>
  <TitusMetadata xmlns="">eyJucyI6Imh0dHA6XC9cL3d3dy50aXR1cy5jb21cL25zXC9BT04iLCJwcm9wcyI6W3sibiI6IkFvbkNsYXNzaWZpY2F0aW9uIiwidmFscyI6W3sidmFsdWUiOiJBRENfY2xhc3NfMjAwIn1dfSx7Im4iOiJBb25SZXN0cmljdGVkIiwidmFscyI6W119LHsibiI6IkFvblZpc3VhbE1hcmtpbmdzIiwidmFscyI6W119XX0=</TitusMetadata>
</titu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documentContentValidatorConfiguration":{"enableDocumentContentValidator":false,"documentContentValidatorVersion":0},"elementsMetadata":[],"slideId":"637986719485268529","enableDocumentContentUpdater":true,"version":"1.5"}]]></TemplafySlideTemplateConfiguration>
</file>

<file path=customXml/item6.xml><?xml version="1.0" encoding="utf-8"?>
<TemplafySlideFormConfiguration><![CDATA[{"formFields":[],"formDataEntries":[]}]]></TemplafySlideFormConfiguration>
</file>

<file path=customXml/itemProps1.xml><?xml version="1.0" encoding="utf-8"?>
<ds:datastoreItem xmlns:ds="http://schemas.openxmlformats.org/officeDocument/2006/customXml" ds:itemID="{05363840-C1D5-4BB3-835B-ADDC36BC015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336114-A61A-4C1C-8DA6-0638409EB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53cab7-bd3d-4ff0-abca-bdc5743d97e2"/>
    <ds:schemaRef ds:uri="7edc7473-f014-4739-9fe7-639a33ac4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38C528-450B-4C98-B9EF-66B16D918456}">
  <ds:schemaRefs>
    <ds:schemaRef ds:uri="http://schemas.titus.com/TitusProperties/"/>
    <ds:schemaRef ds:uri=""/>
  </ds:schemaRefs>
</ds:datastoreItem>
</file>

<file path=customXml/itemProps4.xml><?xml version="1.0" encoding="utf-8"?>
<ds:datastoreItem xmlns:ds="http://schemas.openxmlformats.org/officeDocument/2006/customXml" ds:itemID="{6B6DC340-B0BC-4F20-8B5A-E7EDC4007479}">
  <ds:schemaRefs>
    <ds:schemaRef ds:uri="http://schemas.microsoft.com/sharepoint/v3/contenttype/forms"/>
  </ds:schemaRefs>
</ds:datastoreItem>
</file>

<file path=customXml/itemProps5.xml><?xml version="1.0" encoding="utf-8"?>
<ds:datastoreItem xmlns:ds="http://schemas.openxmlformats.org/officeDocument/2006/customXml" ds:itemID="{7567843B-49E2-44D6-9407-FA793908E9B7}">
  <ds:schemaRefs/>
</ds:datastoreItem>
</file>

<file path=customXml/itemProps6.xml><?xml version="1.0" encoding="utf-8"?>
<ds:datastoreItem xmlns:ds="http://schemas.openxmlformats.org/officeDocument/2006/customXml" ds:itemID="{9FB6FF0D-4972-413A-8033-47DB6E32C784}">
  <ds:schemaRefs/>
</ds:datastoreItem>
</file>

<file path=docProps/app.xml><?xml version="1.0" encoding="utf-8"?>
<Properties xmlns="http://schemas.openxmlformats.org/officeDocument/2006/extended-properties" xmlns:vt="http://schemas.openxmlformats.org/officeDocument/2006/docPropsVTypes">
  <TotalTime>1194</TotalTime>
  <Words>3657</Words>
  <Application>Microsoft Office PowerPoint</Application>
  <PresentationFormat>Custom</PresentationFormat>
  <Paragraphs>490</Paragraphs>
  <Slides>37</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Helvetica Neue Condensed Bold</vt:lpstr>
      <vt:lpstr>Helvetica Now Text</vt:lpstr>
      <vt:lpstr>Helvetica Now Text Light</vt:lpstr>
      <vt:lpstr>System Font Regular</vt:lpstr>
      <vt:lpstr>Wingdings</vt:lpstr>
      <vt:lpstr>Office Theme</vt:lpstr>
      <vt:lpstr>PowerPoint Presentation</vt:lpstr>
      <vt:lpstr>Presenters</vt:lpstr>
      <vt:lpstr>Agenda</vt:lpstr>
      <vt:lpstr>What does a Directors and Officers (D&amp;O) insurance cover?</vt:lpstr>
      <vt:lpstr>Three core requirements</vt:lpstr>
      <vt:lpstr>PowerPoint Presentation</vt:lpstr>
      <vt:lpstr>Who are typically covered under a D&amp;O policy?</vt:lpstr>
      <vt:lpstr>Coverage Elements of a typical D&amp;O Policy</vt:lpstr>
      <vt:lpstr>Core Coverage Elements</vt:lpstr>
      <vt:lpstr>Typical claimants</vt:lpstr>
      <vt:lpstr>PowerPoint Presentation</vt:lpstr>
      <vt:lpstr>Limits of liability and how to pick?</vt:lpstr>
      <vt:lpstr>Claims trends – a global perspective (1)</vt:lpstr>
      <vt:lpstr>Claims trends – Environmental, Social and Governance (ESG) (1) </vt:lpstr>
      <vt:lpstr>Claims trends – Environmental, Social and Governance (ESG) (2) </vt:lpstr>
      <vt:lpstr>Claims trends – Shareholder litigation </vt:lpstr>
      <vt:lpstr>Claims trends – Regulatory activity (1)</vt:lpstr>
      <vt:lpstr>Claims trends – Regulatory activity (2)</vt:lpstr>
      <vt:lpstr>Claims trends – Corporate insolvencies and financial difficulties</vt:lpstr>
      <vt:lpstr>D&amp;O insurance and ESG exposures</vt:lpstr>
      <vt:lpstr>D&amp;O Claims Development in Norway</vt:lpstr>
      <vt:lpstr>Two recent examples</vt:lpstr>
      <vt:lpstr>Norske Skog Claim </vt:lpstr>
      <vt:lpstr>Key Takeaways from the Norske Skog Claim/Recent Case Law</vt:lpstr>
      <vt:lpstr>The lawyers always win…</vt:lpstr>
      <vt:lpstr>Alternative financing of claims</vt:lpstr>
      <vt:lpstr>Spotlight: Litigation Funding and Class Action Lawsuits</vt:lpstr>
      <vt:lpstr>Key Takeways from Recent Developments</vt:lpstr>
      <vt:lpstr>D&amp;O Liability – London Market update (1)</vt:lpstr>
      <vt:lpstr>D&amp;O Liability – London Market update (2)</vt:lpstr>
      <vt:lpstr>D&amp;O Liability – London Market update (2)</vt:lpstr>
      <vt:lpstr>D&amp;O Liability – Nordic Market Update</vt:lpstr>
      <vt:lpstr>PowerPoint Presentation</vt:lpstr>
      <vt:lpstr>PowerPoint Presentation</vt:lpstr>
      <vt:lpstr>PowerPoint Presentation</vt:lpstr>
      <vt:lpstr>PowerPoint Presentation</vt:lpstr>
      <vt:lpstr>FINAL 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Aksel Wilhelm Jebsen</dc:creator>
  <cp:lastModifiedBy>Aksel Wilhelm Jebsen</cp:lastModifiedBy>
  <cp:revision>7</cp:revision>
  <dcterms:created xsi:type="dcterms:W3CDTF">2021-10-12T19:04:20Z</dcterms:created>
  <dcterms:modified xsi:type="dcterms:W3CDTF">2023-09-12T18:07:13Z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44f79e86-7895-4fac-ae5a-184ede300eae</vt:lpwstr>
  </property>
  <property fmtid="{D5CDD505-2E9C-101B-9397-08002B2CF9AE}" pid="3" name="AonClassification">
    <vt:lpwstr>ADC_class_200</vt:lpwstr>
  </property>
</Properties>
</file>